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15"/>
  </p:notesMasterIdLst>
  <p:handoutMasterIdLst>
    <p:handoutMasterId r:id="rId16"/>
  </p:handoutMasterIdLst>
  <p:sldIdLst>
    <p:sldId id="256" r:id="rId5"/>
    <p:sldId id="601" r:id="rId6"/>
    <p:sldId id="258" r:id="rId7"/>
    <p:sldId id="426" r:id="rId8"/>
    <p:sldId id="457" r:id="rId9"/>
    <p:sldId id="597" r:id="rId10"/>
    <p:sldId id="608" r:id="rId11"/>
    <p:sldId id="610" r:id="rId12"/>
    <p:sldId id="609" r:id="rId13"/>
    <p:sldId id="61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y Vaksdal" initials="NV" lastIdx="1" clrIdx="0">
    <p:extLst>
      <p:ext uri="{19B8F6BF-5375-455C-9EA6-DF929625EA0E}">
        <p15:presenceInfo xmlns:p15="http://schemas.microsoft.com/office/powerpoint/2012/main" userId="S::nicky.vaksdal@w2globaldata.com::fa4da3b5-287c-4a73-ac48-151bbe8d3e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3556"/>
    <a:srgbClr val="608AD8"/>
    <a:srgbClr val="C7C7C7"/>
    <a:srgbClr val="7C898C"/>
    <a:srgbClr val="33E1D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435CB-ED1F-49B0-8E55-DE7C88E60A2B}" v="6" dt="2021-09-03T08:29:14.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856"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oberts" userId="afc4b487-3adb-4506-99d7-368b13f1b8e1" providerId="ADAL" clId="{29D435CB-ED1F-49B0-8E55-DE7C88E60A2B}"/>
    <pc:docChg chg="custSel delSld modSld">
      <pc:chgData name="James Roberts" userId="afc4b487-3adb-4506-99d7-368b13f1b8e1" providerId="ADAL" clId="{29D435CB-ED1F-49B0-8E55-DE7C88E60A2B}" dt="2021-10-13T10:27:07.636" v="207" actId="20577"/>
      <pc:docMkLst>
        <pc:docMk/>
      </pc:docMkLst>
      <pc:sldChg chg="addSp modSp mod">
        <pc:chgData name="James Roberts" userId="afc4b487-3adb-4506-99d7-368b13f1b8e1" providerId="ADAL" clId="{29D435CB-ED1F-49B0-8E55-DE7C88E60A2B}" dt="2021-10-13T10:26:51.411" v="179" actId="20577"/>
        <pc:sldMkLst>
          <pc:docMk/>
          <pc:sldMk cId="196061744" sldId="256"/>
        </pc:sldMkLst>
        <pc:spChg chg="mod">
          <ac:chgData name="James Roberts" userId="afc4b487-3adb-4506-99d7-368b13f1b8e1" providerId="ADAL" clId="{29D435CB-ED1F-49B0-8E55-DE7C88E60A2B}" dt="2021-10-13T10:26:51.411" v="179" actId="20577"/>
          <ac:spMkLst>
            <pc:docMk/>
            <pc:sldMk cId="196061744" sldId="256"/>
            <ac:spMk id="2" creationId="{0F0AA6D8-AF31-4279-A4C8-987C72095AE1}"/>
          </ac:spMkLst>
        </pc:spChg>
        <pc:spChg chg="add mod ord">
          <ac:chgData name="James Roberts" userId="afc4b487-3adb-4506-99d7-368b13f1b8e1" providerId="ADAL" clId="{29D435CB-ED1F-49B0-8E55-DE7C88E60A2B}" dt="2021-09-03T08:25:28.090" v="45" actId="167"/>
          <ac:spMkLst>
            <pc:docMk/>
            <pc:sldMk cId="196061744" sldId="256"/>
            <ac:spMk id="3" creationId="{726B38AB-E9ED-44F7-8D71-CEAD9171976D}"/>
          </ac:spMkLst>
        </pc:spChg>
        <pc:spChg chg="mod">
          <ac:chgData name="James Roberts" userId="afc4b487-3adb-4506-99d7-368b13f1b8e1" providerId="ADAL" clId="{29D435CB-ED1F-49B0-8E55-DE7C88E60A2B}" dt="2021-09-03T08:25:32.226" v="46" actId="1076"/>
          <ac:spMkLst>
            <pc:docMk/>
            <pc:sldMk cId="196061744" sldId="256"/>
            <ac:spMk id="7" creationId="{BAB87952-F320-4A70-8556-30A8B59074B2}"/>
          </ac:spMkLst>
        </pc:spChg>
        <pc:spChg chg="mod">
          <ac:chgData name="James Roberts" userId="afc4b487-3adb-4506-99d7-368b13f1b8e1" providerId="ADAL" clId="{29D435CB-ED1F-49B0-8E55-DE7C88E60A2B}" dt="2021-09-03T08:25:35.206" v="47" actId="1076"/>
          <ac:spMkLst>
            <pc:docMk/>
            <pc:sldMk cId="196061744" sldId="256"/>
            <ac:spMk id="8" creationId="{1DC75392-0359-E442-8436-E9B502FFF4F6}"/>
          </ac:spMkLst>
        </pc:spChg>
        <pc:picChg chg="add mod">
          <ac:chgData name="James Roberts" userId="afc4b487-3adb-4506-99d7-368b13f1b8e1" providerId="ADAL" clId="{29D435CB-ED1F-49B0-8E55-DE7C88E60A2B}" dt="2021-09-03T08:25:06.398" v="41" actId="1076"/>
          <ac:picMkLst>
            <pc:docMk/>
            <pc:sldMk cId="196061744" sldId="256"/>
            <ac:picMk id="1026" creationId="{2719E751-2B75-4A31-9A39-2F6D30899F5B}"/>
          </ac:picMkLst>
        </pc:picChg>
      </pc:sldChg>
      <pc:sldChg chg="modSp mod">
        <pc:chgData name="James Roberts" userId="afc4b487-3adb-4506-99d7-368b13f1b8e1" providerId="ADAL" clId="{29D435CB-ED1F-49B0-8E55-DE7C88E60A2B}" dt="2021-09-03T08:26:10.576" v="88" actId="20577"/>
        <pc:sldMkLst>
          <pc:docMk/>
          <pc:sldMk cId="2856956458" sldId="258"/>
        </pc:sldMkLst>
        <pc:spChg chg="mod">
          <ac:chgData name="James Roberts" userId="afc4b487-3adb-4506-99d7-368b13f1b8e1" providerId="ADAL" clId="{29D435CB-ED1F-49B0-8E55-DE7C88E60A2B}" dt="2021-09-03T08:26:10.576" v="88" actId="20577"/>
          <ac:spMkLst>
            <pc:docMk/>
            <pc:sldMk cId="2856956458" sldId="258"/>
            <ac:spMk id="20" creationId="{1ED035CF-BDDC-4245-B506-E07F819C662D}"/>
          </ac:spMkLst>
        </pc:spChg>
      </pc:sldChg>
      <pc:sldChg chg="addSp modSp mod">
        <pc:chgData name="James Roberts" userId="afc4b487-3adb-4506-99d7-368b13f1b8e1" providerId="ADAL" clId="{29D435CB-ED1F-49B0-8E55-DE7C88E60A2B}" dt="2021-09-03T08:26:15.194" v="90" actId="20577"/>
        <pc:sldMkLst>
          <pc:docMk/>
          <pc:sldMk cId="3576114131" sldId="426"/>
        </pc:sldMkLst>
        <pc:spChg chg="add mod">
          <ac:chgData name="James Roberts" userId="afc4b487-3adb-4506-99d7-368b13f1b8e1" providerId="ADAL" clId="{29D435CB-ED1F-49B0-8E55-DE7C88E60A2B}" dt="2021-09-03T08:24:33.232" v="38"/>
          <ac:spMkLst>
            <pc:docMk/>
            <pc:sldMk cId="3576114131" sldId="426"/>
            <ac:spMk id="2" creationId="{12121643-2D44-4DF4-A4F0-E3B726458834}"/>
          </ac:spMkLst>
        </pc:spChg>
        <pc:spChg chg="mod">
          <ac:chgData name="James Roberts" userId="afc4b487-3adb-4506-99d7-368b13f1b8e1" providerId="ADAL" clId="{29D435CB-ED1F-49B0-8E55-DE7C88E60A2B}" dt="2021-09-03T08:26:15.194" v="90" actId="20577"/>
          <ac:spMkLst>
            <pc:docMk/>
            <pc:sldMk cId="3576114131" sldId="426"/>
            <ac:spMk id="18" creationId="{FDEC11BD-9BC4-40C9-BF2A-45C580E16768}"/>
          </ac:spMkLst>
        </pc:spChg>
      </pc:sldChg>
      <pc:sldChg chg="modSp mod">
        <pc:chgData name="James Roberts" userId="afc4b487-3adb-4506-99d7-368b13f1b8e1" providerId="ADAL" clId="{29D435CB-ED1F-49B0-8E55-DE7C88E60A2B}" dt="2021-09-03T08:26:19.439" v="92" actId="20577"/>
        <pc:sldMkLst>
          <pc:docMk/>
          <pc:sldMk cId="1565745185" sldId="457"/>
        </pc:sldMkLst>
        <pc:spChg chg="mod">
          <ac:chgData name="James Roberts" userId="afc4b487-3adb-4506-99d7-368b13f1b8e1" providerId="ADAL" clId="{29D435CB-ED1F-49B0-8E55-DE7C88E60A2B}" dt="2021-09-03T08:26:19.439" v="92" actId="20577"/>
          <ac:spMkLst>
            <pc:docMk/>
            <pc:sldMk cId="1565745185" sldId="457"/>
            <ac:spMk id="10" creationId="{0DB45DAC-8548-4D0A-8FB4-21E627F3F8A3}"/>
          </ac:spMkLst>
        </pc:spChg>
      </pc:sldChg>
      <pc:sldChg chg="modSp mod">
        <pc:chgData name="James Roberts" userId="afc4b487-3adb-4506-99d7-368b13f1b8e1" providerId="ADAL" clId="{29D435CB-ED1F-49B0-8E55-DE7C88E60A2B}" dt="2021-09-03T08:26:24.123" v="94" actId="20577"/>
        <pc:sldMkLst>
          <pc:docMk/>
          <pc:sldMk cId="2960632267" sldId="597"/>
        </pc:sldMkLst>
        <pc:spChg chg="mod">
          <ac:chgData name="James Roberts" userId="afc4b487-3adb-4506-99d7-368b13f1b8e1" providerId="ADAL" clId="{29D435CB-ED1F-49B0-8E55-DE7C88E60A2B}" dt="2021-09-03T08:26:24.123" v="94" actId="20577"/>
          <ac:spMkLst>
            <pc:docMk/>
            <pc:sldMk cId="2960632267" sldId="597"/>
            <ac:spMk id="56" creationId="{1911AD5A-E1EC-4E2B-8B95-42E8CAE25EBA}"/>
          </ac:spMkLst>
        </pc:spChg>
      </pc:sldChg>
      <pc:sldChg chg="modSp mod">
        <pc:chgData name="James Roberts" userId="afc4b487-3adb-4506-99d7-368b13f1b8e1" providerId="ADAL" clId="{29D435CB-ED1F-49B0-8E55-DE7C88E60A2B}" dt="2021-09-03T08:26:30.942" v="96" actId="20577"/>
        <pc:sldMkLst>
          <pc:docMk/>
          <pc:sldMk cId="4196455559" sldId="610"/>
        </pc:sldMkLst>
        <pc:spChg chg="mod">
          <ac:chgData name="James Roberts" userId="afc4b487-3adb-4506-99d7-368b13f1b8e1" providerId="ADAL" clId="{29D435CB-ED1F-49B0-8E55-DE7C88E60A2B}" dt="2021-09-03T08:26:30.942" v="96" actId="20577"/>
          <ac:spMkLst>
            <pc:docMk/>
            <pc:sldMk cId="4196455559" sldId="610"/>
            <ac:spMk id="10" creationId="{0DB45DAC-8548-4D0A-8FB4-21E627F3F8A3}"/>
          </ac:spMkLst>
        </pc:spChg>
      </pc:sldChg>
      <pc:sldChg chg="del">
        <pc:chgData name="James Roberts" userId="afc4b487-3adb-4506-99d7-368b13f1b8e1" providerId="ADAL" clId="{29D435CB-ED1F-49B0-8E55-DE7C88E60A2B}" dt="2021-09-03T08:22:44.692" v="0" actId="47"/>
        <pc:sldMkLst>
          <pc:docMk/>
          <pc:sldMk cId="650078834" sldId="611"/>
        </pc:sldMkLst>
      </pc:sldChg>
      <pc:sldChg chg="modSp mod">
        <pc:chgData name="James Roberts" userId="afc4b487-3adb-4506-99d7-368b13f1b8e1" providerId="ADAL" clId="{29D435CB-ED1F-49B0-8E55-DE7C88E60A2B}" dt="2021-10-13T10:27:07.636" v="207" actId="20577"/>
        <pc:sldMkLst>
          <pc:docMk/>
          <pc:sldMk cId="1660147481" sldId="612"/>
        </pc:sldMkLst>
        <pc:spChg chg="mod">
          <ac:chgData name="James Roberts" userId="afc4b487-3adb-4506-99d7-368b13f1b8e1" providerId="ADAL" clId="{29D435CB-ED1F-49B0-8E55-DE7C88E60A2B}" dt="2021-10-13T10:27:07.636" v="207" actId="20577"/>
          <ac:spMkLst>
            <pc:docMk/>
            <pc:sldMk cId="1660147481" sldId="612"/>
            <ac:spMk id="4" creationId="{A71966E5-22D2-465A-86DD-4344EA1081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6FE18F-3C35-9D4A-93EA-E06A84331A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6A6A0-B7C7-4147-93DE-A1FC074274B9}" type="datetimeFigureOut">
              <a:rPr lang="en-US" smtClean="0"/>
              <a:t>10/13/2021</a:t>
            </a:fld>
            <a:endParaRPr lang="en-US"/>
          </a:p>
        </p:txBody>
      </p:sp>
      <p:sp>
        <p:nvSpPr>
          <p:cNvPr id="4" name="Footer Placeholder 3">
            <a:extLst>
              <a:ext uri="{FF2B5EF4-FFF2-40B4-BE49-F238E27FC236}">
                <a16:creationId xmlns:a16="http://schemas.microsoft.com/office/drawing/2014/main" id="{1133C247-52C3-A04D-A217-EACA2E1E41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26FD03-67D9-1147-B976-0FEA78C2E4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4B992-B799-1642-A7B8-CF956D351391}" type="slidenum">
              <a:rPr lang="en-US" smtClean="0"/>
              <a:t>‹#›</a:t>
            </a:fld>
            <a:endParaRPr lang="en-US"/>
          </a:p>
        </p:txBody>
      </p:sp>
      <p:sp>
        <p:nvSpPr>
          <p:cNvPr id="6" name="Header Placeholder 5">
            <a:extLst>
              <a:ext uri="{FF2B5EF4-FFF2-40B4-BE49-F238E27FC236}">
                <a16:creationId xmlns:a16="http://schemas.microsoft.com/office/drawing/2014/main" id="{FEE68AA1-AF70-024A-A96D-F1743C0F5C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498379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1A460-FEC2-7246-87E7-687123ADD2DE}"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7E394-97D6-7B4A-92D3-204B131277A2}" type="slidenum">
              <a:rPr lang="en-US" smtClean="0"/>
              <a:t>‹#›</a:t>
            </a:fld>
            <a:endParaRPr lang="en-US"/>
          </a:p>
        </p:txBody>
      </p:sp>
    </p:spTree>
    <p:extLst>
      <p:ext uri="{BB962C8B-B14F-4D97-AF65-F5344CB8AC3E}">
        <p14:creationId xmlns:p14="http://schemas.microsoft.com/office/powerpoint/2010/main" val="307564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5F57E394-97D6-7B4A-92D3-204B131277A2}" type="slidenum">
              <a:rPr lang="en-US" smtClean="0"/>
              <a:t>5</a:t>
            </a:fld>
            <a:endParaRPr lang="en-US"/>
          </a:p>
        </p:txBody>
      </p:sp>
    </p:spTree>
    <p:extLst>
      <p:ext uri="{BB962C8B-B14F-4D97-AF65-F5344CB8AC3E}">
        <p14:creationId xmlns:p14="http://schemas.microsoft.com/office/powerpoint/2010/main" val="109803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5F57E394-97D6-7B4A-92D3-204B131277A2}" type="slidenum">
              <a:rPr lang="en-US" smtClean="0"/>
              <a:t>8</a:t>
            </a:fld>
            <a:endParaRPr lang="en-US"/>
          </a:p>
        </p:txBody>
      </p:sp>
    </p:spTree>
    <p:extLst>
      <p:ext uri="{BB962C8B-B14F-4D97-AF65-F5344CB8AC3E}">
        <p14:creationId xmlns:p14="http://schemas.microsoft.com/office/powerpoint/2010/main" val="206622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EB0204-80F8-454B-9D7A-9ED257A620F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289364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B0204-80F8-454B-9D7A-9ED257A620F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76995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B0204-80F8-454B-9D7A-9ED257A620F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3630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6408-7B88-BE41-9C91-AC5BF8198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8CA03-4FED-684E-9155-5218C9D613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2F254-DBEA-664F-929D-BD823B130BFD}"/>
              </a:ext>
            </a:extLst>
          </p:cNvPr>
          <p:cNvSpPr>
            <a:spLocks noGrp="1"/>
          </p:cNvSpPr>
          <p:nvPr>
            <p:ph type="dt" sz="half" idx="10"/>
          </p:nvPr>
        </p:nvSpPr>
        <p:spPr/>
        <p:txBody>
          <a:bodyPr/>
          <a:lstStyle/>
          <a:p>
            <a:fld id="{22EB0204-80F8-454B-9D7A-9ED257A620F8}" type="datetimeFigureOut">
              <a:rPr lang="en-US" smtClean="0"/>
              <a:t>10/13/2021</a:t>
            </a:fld>
            <a:endParaRPr lang="en-US"/>
          </a:p>
        </p:txBody>
      </p:sp>
      <p:sp>
        <p:nvSpPr>
          <p:cNvPr id="5" name="Footer Placeholder 4">
            <a:extLst>
              <a:ext uri="{FF2B5EF4-FFF2-40B4-BE49-F238E27FC236}">
                <a16:creationId xmlns:a16="http://schemas.microsoft.com/office/drawing/2014/main" id="{A682A527-F21A-7F4F-9129-2CBD2A344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AFAD9-BB1E-B449-BB31-25405DAD85AE}"/>
              </a:ext>
            </a:extLst>
          </p:cNvPr>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12909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B0204-80F8-454B-9D7A-9ED257A620F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48334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EB0204-80F8-454B-9D7A-9ED257A620F8}"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5256D-1CD1-584A-8039-E95B2EAD29F0}" type="slidenum">
              <a:rPr lang="en-US" smtClean="0"/>
              <a:pPr/>
              <a:t>‹#›</a:t>
            </a:fld>
            <a:endParaRPr lang="en-US"/>
          </a:p>
        </p:txBody>
      </p:sp>
    </p:spTree>
    <p:extLst>
      <p:ext uri="{BB962C8B-B14F-4D97-AF65-F5344CB8AC3E}">
        <p14:creationId xmlns:p14="http://schemas.microsoft.com/office/powerpoint/2010/main" val="402117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EB0204-80F8-454B-9D7A-9ED257A620F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295195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EB0204-80F8-454B-9D7A-9ED257A620F8}"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74361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EB0204-80F8-454B-9D7A-9ED257A620F8}"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9942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B0204-80F8-454B-9D7A-9ED257A620F8}"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3647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0204-80F8-454B-9D7A-9ED257A620F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353770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0204-80F8-454B-9D7A-9ED257A620F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5256D-1CD1-584A-8039-E95B2EAD29F0}" type="slidenum">
              <a:rPr lang="en-US" smtClean="0"/>
              <a:t>‹#›</a:t>
            </a:fld>
            <a:endParaRPr lang="en-US"/>
          </a:p>
        </p:txBody>
      </p:sp>
    </p:spTree>
    <p:extLst>
      <p:ext uri="{BB962C8B-B14F-4D97-AF65-F5344CB8AC3E}">
        <p14:creationId xmlns:p14="http://schemas.microsoft.com/office/powerpoint/2010/main" val="246520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E1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B0204-80F8-454B-9D7A-9ED257A620F8}" type="datetimeFigureOut">
              <a:rPr lang="en-US" smtClean="0"/>
              <a:pPr/>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5256D-1CD1-584A-8039-E95B2EAD29F0}" type="slidenum">
              <a:rPr lang="en-US" smtClean="0"/>
              <a:pPr/>
              <a:t>‹#›</a:t>
            </a:fld>
            <a:endParaRPr lang="en-US"/>
          </a:p>
        </p:txBody>
      </p:sp>
      <p:pic>
        <p:nvPicPr>
          <p:cNvPr id="7" name="Picture 6" descr="A close up of a bird&#10;&#10;Description automatically generated">
            <a:extLst>
              <a:ext uri="{FF2B5EF4-FFF2-40B4-BE49-F238E27FC236}">
                <a16:creationId xmlns:a16="http://schemas.microsoft.com/office/drawing/2014/main" id="{DAC0D78A-B44B-4F9F-AED3-9F9B8972A8C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1497" y="252270"/>
            <a:ext cx="1135246" cy="670299"/>
          </a:xfrm>
          <a:prstGeom prst="rect">
            <a:avLst/>
          </a:prstGeom>
        </p:spPr>
      </p:pic>
    </p:spTree>
    <p:extLst>
      <p:ext uri="{BB962C8B-B14F-4D97-AF65-F5344CB8AC3E}">
        <p14:creationId xmlns:p14="http://schemas.microsoft.com/office/powerpoint/2010/main" val="28732356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2globaldata.com/country-coverag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3" Type="http://schemas.openxmlformats.org/officeDocument/2006/relationships/image" Target="../media/image6.jpe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tiff"/><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jpe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B355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6B38AB-E9ED-44F7-8D71-CEAD9171976D}"/>
              </a:ext>
            </a:extLst>
          </p:cNvPr>
          <p:cNvSpPr/>
          <p:nvPr/>
        </p:nvSpPr>
        <p:spPr>
          <a:xfrm>
            <a:off x="7761249" y="0"/>
            <a:ext cx="4594302" cy="1390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1DC75392-0359-E442-8436-E9B502FFF4F6}"/>
              </a:ext>
            </a:extLst>
          </p:cNvPr>
          <p:cNvSpPr txBox="1">
            <a:spLocks/>
          </p:cNvSpPr>
          <p:nvPr/>
        </p:nvSpPr>
        <p:spPr>
          <a:xfrm>
            <a:off x="276937" y="373354"/>
            <a:ext cx="11663358" cy="1770441"/>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a:solidFill>
                  <a:schemeClr val="bg1"/>
                </a:solidFill>
                <a:latin typeface="Arial" panose="020B0604020202020204" pitchFamily="34" charset="0"/>
                <a:cs typeface="Arial" panose="020B0604020202020204" pitchFamily="34" charset="0"/>
              </a:rPr>
              <a:t>W2 Partner Network</a:t>
            </a:r>
          </a:p>
        </p:txBody>
      </p:sp>
      <p:pic>
        <p:nvPicPr>
          <p:cNvPr id="13" name="Picture 12">
            <a:extLst>
              <a:ext uri="{FF2B5EF4-FFF2-40B4-BE49-F238E27FC236}">
                <a16:creationId xmlns:a16="http://schemas.microsoft.com/office/drawing/2014/main" id="{2D97CD5F-8136-B842-AD74-A321B81F84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7867" y="4263656"/>
            <a:ext cx="2139812" cy="2349601"/>
          </a:xfrm>
          <a:prstGeom prst="rect">
            <a:avLst/>
          </a:prstGeom>
        </p:spPr>
      </p:pic>
      <p:sp>
        <p:nvSpPr>
          <p:cNvPr id="5" name="TextBox 4">
            <a:extLst>
              <a:ext uri="{FF2B5EF4-FFF2-40B4-BE49-F238E27FC236}">
                <a16:creationId xmlns:a16="http://schemas.microsoft.com/office/drawing/2014/main" id="{C0EF8776-07D3-40C2-A736-9585AE67CBCB}"/>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7" name="Rectangle 6">
            <a:extLst>
              <a:ext uri="{FF2B5EF4-FFF2-40B4-BE49-F238E27FC236}">
                <a16:creationId xmlns:a16="http://schemas.microsoft.com/office/drawing/2014/main" id="{BAB87952-F320-4A70-8556-30A8B59074B2}"/>
              </a:ext>
            </a:extLst>
          </p:cNvPr>
          <p:cNvSpPr/>
          <p:nvPr/>
        </p:nvSpPr>
        <p:spPr>
          <a:xfrm>
            <a:off x="435935" y="1636411"/>
            <a:ext cx="10632558" cy="45719"/>
          </a:xfrm>
          <a:prstGeom prst="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extBox 1">
            <a:extLst>
              <a:ext uri="{FF2B5EF4-FFF2-40B4-BE49-F238E27FC236}">
                <a16:creationId xmlns:a16="http://schemas.microsoft.com/office/drawing/2014/main" id="{0F0AA6D8-AF31-4279-A4C8-987C72095AE1}"/>
              </a:ext>
            </a:extLst>
          </p:cNvPr>
          <p:cNvSpPr txBox="1"/>
          <p:nvPr/>
        </p:nvSpPr>
        <p:spPr>
          <a:xfrm>
            <a:off x="276937" y="1818730"/>
            <a:ext cx="6226139" cy="369332"/>
          </a:xfrm>
          <a:prstGeom prst="rect">
            <a:avLst/>
          </a:prstGeom>
          <a:noFill/>
        </p:spPr>
        <p:txBody>
          <a:bodyPr wrap="square" rtlCol="0">
            <a:spAutoFit/>
          </a:bodyPr>
          <a:lstStyle/>
          <a:p>
            <a:r>
              <a:rPr lang="en-GB" dirty="0">
                <a:solidFill>
                  <a:schemeClr val="bg1"/>
                </a:solidFill>
              </a:rPr>
              <a:t>Prepared for: Global Processing Services </a:t>
            </a:r>
          </a:p>
        </p:txBody>
      </p:sp>
      <p:pic>
        <p:nvPicPr>
          <p:cNvPr id="1026" name="Picture 2" descr="Homepage - Global Processing Services | GPS">
            <a:extLst>
              <a:ext uri="{FF2B5EF4-FFF2-40B4-BE49-F238E27FC236}">
                <a16:creationId xmlns:a16="http://schemas.microsoft.com/office/drawing/2014/main" id="{2719E751-2B75-4A31-9A39-2F6D30899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845" y="216360"/>
            <a:ext cx="3903834" cy="110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6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55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3B99E-D7C6-4308-9193-E6BA86DA8BCB}"/>
              </a:ext>
            </a:extLst>
          </p:cNvPr>
          <p:cNvSpPr txBox="1"/>
          <p:nvPr/>
        </p:nvSpPr>
        <p:spPr>
          <a:xfrm>
            <a:off x="8267701" y="0"/>
            <a:ext cx="3966832" cy="6986528"/>
          </a:xfrm>
          <a:prstGeom prst="rect">
            <a:avLst/>
          </a:prstGeom>
          <a:noFill/>
        </p:spPr>
        <p:txBody>
          <a:bodyPr wrap="square" rtlCol="0">
            <a:spAutoFit/>
          </a:bodyPr>
          <a:lstStyle/>
          <a:p>
            <a:r>
              <a:rPr lang="en-GB" sz="2800">
                <a:solidFill>
                  <a:srgbClr val="33E1D0"/>
                </a:solidFill>
              </a:rPr>
              <a:t>#Simplified</a:t>
            </a:r>
          </a:p>
          <a:p>
            <a:r>
              <a:rPr lang="en-GB" sz="2800">
                <a:solidFill>
                  <a:srgbClr val="33E1D0"/>
                </a:solidFill>
              </a:rPr>
              <a:t>#Regulatory</a:t>
            </a:r>
          </a:p>
          <a:p>
            <a:r>
              <a:rPr lang="en-GB" sz="2800">
                <a:solidFill>
                  <a:srgbClr val="33E1D0"/>
                </a:solidFill>
              </a:rPr>
              <a:t>#KnowYourCustomer</a:t>
            </a:r>
          </a:p>
          <a:p>
            <a:r>
              <a:rPr lang="en-GB" sz="2800">
                <a:solidFill>
                  <a:srgbClr val="33E1D0"/>
                </a:solidFill>
              </a:rPr>
              <a:t>#Payments</a:t>
            </a:r>
          </a:p>
          <a:p>
            <a:r>
              <a:rPr lang="en-GB" sz="2800">
                <a:solidFill>
                  <a:srgbClr val="33E1D0"/>
                </a:solidFill>
              </a:rPr>
              <a:t>#Betting</a:t>
            </a:r>
          </a:p>
          <a:p>
            <a:r>
              <a:rPr lang="en-GB" sz="2800">
                <a:solidFill>
                  <a:srgbClr val="33E1D0"/>
                </a:solidFill>
              </a:rPr>
              <a:t>#KnowYourBusiness</a:t>
            </a:r>
          </a:p>
          <a:p>
            <a:r>
              <a:rPr lang="en-GB" sz="2800">
                <a:solidFill>
                  <a:srgbClr val="33E1D0"/>
                </a:solidFill>
              </a:rPr>
              <a:t>#Real-time</a:t>
            </a:r>
          </a:p>
          <a:p>
            <a:r>
              <a:rPr lang="en-GB" sz="2800">
                <a:solidFill>
                  <a:srgbClr val="33E1D0"/>
                </a:solidFill>
              </a:rPr>
              <a:t>#Platform</a:t>
            </a:r>
          </a:p>
          <a:p>
            <a:r>
              <a:rPr lang="en-GB" sz="2800">
                <a:solidFill>
                  <a:srgbClr val="33E1D0"/>
                </a:solidFill>
              </a:rPr>
              <a:t>#Compliance </a:t>
            </a:r>
          </a:p>
          <a:p>
            <a:r>
              <a:rPr lang="en-GB" sz="2800">
                <a:solidFill>
                  <a:srgbClr val="33E1D0"/>
                </a:solidFill>
              </a:rPr>
              <a:t>#Anti-MoneyLaundering </a:t>
            </a:r>
          </a:p>
          <a:p>
            <a:r>
              <a:rPr lang="en-GB" sz="2800">
                <a:solidFill>
                  <a:srgbClr val="33E1D0"/>
                </a:solidFill>
              </a:rPr>
              <a:t>#Seamless</a:t>
            </a:r>
          </a:p>
          <a:p>
            <a:r>
              <a:rPr lang="en-GB" sz="2800">
                <a:solidFill>
                  <a:srgbClr val="33E1D0"/>
                </a:solidFill>
              </a:rPr>
              <a:t>#Proven</a:t>
            </a:r>
          </a:p>
          <a:p>
            <a:r>
              <a:rPr lang="en-GB" sz="2800">
                <a:solidFill>
                  <a:srgbClr val="33E1D0"/>
                </a:solidFill>
              </a:rPr>
              <a:t>#Innovative</a:t>
            </a:r>
          </a:p>
          <a:p>
            <a:r>
              <a:rPr lang="en-GB" sz="2800">
                <a:solidFill>
                  <a:srgbClr val="33E1D0"/>
                </a:solidFill>
              </a:rPr>
              <a:t>#FraudPrevention</a:t>
            </a:r>
          </a:p>
          <a:p>
            <a:r>
              <a:rPr lang="en-GB" sz="2800">
                <a:solidFill>
                  <a:srgbClr val="33E1D0"/>
                </a:solidFill>
              </a:rPr>
              <a:t>#Reliable </a:t>
            </a:r>
          </a:p>
          <a:p>
            <a:r>
              <a:rPr lang="en-GB" sz="2800">
                <a:solidFill>
                  <a:srgbClr val="33E1D0"/>
                </a:solidFill>
              </a:rPr>
              <a:t>#Trusted</a:t>
            </a:r>
          </a:p>
        </p:txBody>
      </p:sp>
      <p:sp>
        <p:nvSpPr>
          <p:cNvPr id="7" name="TextBox 6">
            <a:extLst>
              <a:ext uri="{FF2B5EF4-FFF2-40B4-BE49-F238E27FC236}">
                <a16:creationId xmlns:a16="http://schemas.microsoft.com/office/drawing/2014/main" id="{13729F51-5EEB-45AA-958B-C408DED74AA5}"/>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4" name="TextBox 3">
            <a:extLst>
              <a:ext uri="{FF2B5EF4-FFF2-40B4-BE49-F238E27FC236}">
                <a16:creationId xmlns:a16="http://schemas.microsoft.com/office/drawing/2014/main" id="{A71966E5-22D2-465A-86DD-4344EA108194}"/>
              </a:ext>
            </a:extLst>
          </p:cNvPr>
          <p:cNvSpPr txBox="1"/>
          <p:nvPr/>
        </p:nvSpPr>
        <p:spPr>
          <a:xfrm>
            <a:off x="71919" y="4811285"/>
            <a:ext cx="5060314" cy="1908215"/>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Contact:</a:t>
            </a:r>
          </a:p>
          <a:p>
            <a:r>
              <a:rPr lang="en-GB" b="1" dirty="0">
                <a:solidFill>
                  <a:schemeClr val="bg1"/>
                </a:solidFill>
                <a:latin typeface="Arial" panose="020B0604020202020204" pitchFamily="34" charset="0"/>
                <a:cs typeface="Arial" panose="020B0604020202020204" pitchFamily="34" charset="0"/>
              </a:rPr>
              <a:t>Name: </a:t>
            </a:r>
            <a:r>
              <a:rPr lang="en-GB" dirty="0">
                <a:solidFill>
                  <a:schemeClr val="bg1"/>
                </a:solidFill>
                <a:latin typeface="Arial" panose="020B0604020202020204" pitchFamily="34" charset="0"/>
                <a:cs typeface="Arial" panose="020B0604020202020204" pitchFamily="34" charset="0"/>
              </a:rPr>
              <a:t>Lynsey Hoxha</a:t>
            </a:r>
          </a:p>
          <a:p>
            <a:r>
              <a:rPr lang="en-GB" b="1" dirty="0">
                <a:solidFill>
                  <a:schemeClr val="bg1"/>
                </a:solidFill>
                <a:latin typeface="Arial" panose="020B0604020202020204" pitchFamily="34" charset="0"/>
                <a:cs typeface="Arial" panose="020B0604020202020204" pitchFamily="34" charset="0"/>
              </a:rPr>
              <a:t>Job Title: </a:t>
            </a:r>
            <a:r>
              <a:rPr lang="en-GB" dirty="0">
                <a:solidFill>
                  <a:schemeClr val="bg1"/>
                </a:solidFill>
                <a:latin typeface="Arial" panose="020B0604020202020204" pitchFamily="34" charset="0"/>
                <a:cs typeface="Arial" panose="020B0604020202020204" pitchFamily="34" charset="0"/>
              </a:rPr>
              <a:t>Head of Channel Partnerships</a:t>
            </a:r>
          </a:p>
          <a:p>
            <a:r>
              <a:rPr lang="en-GB" b="1" dirty="0">
                <a:solidFill>
                  <a:schemeClr val="bg1"/>
                </a:solidFill>
                <a:latin typeface="Arial" panose="020B0604020202020204" pitchFamily="34" charset="0"/>
                <a:cs typeface="Arial" panose="020B0604020202020204" pitchFamily="34" charset="0"/>
              </a:rPr>
              <a:t>Email: </a:t>
            </a:r>
            <a:r>
              <a:rPr lang="en-GB" dirty="0">
                <a:solidFill>
                  <a:schemeClr val="bg1"/>
                </a:solidFill>
                <a:latin typeface="Arial" panose="020B0604020202020204" pitchFamily="34" charset="0"/>
                <a:cs typeface="Arial" panose="020B0604020202020204" pitchFamily="34" charset="0"/>
              </a:rPr>
              <a:t>lynsey.hoxha@w2globaldata.com</a:t>
            </a:r>
          </a:p>
          <a:p>
            <a:r>
              <a:rPr lang="en-GB" b="1" dirty="0">
                <a:solidFill>
                  <a:schemeClr val="bg1"/>
                </a:solidFill>
                <a:latin typeface="Arial" panose="020B0604020202020204" pitchFamily="34" charset="0"/>
                <a:cs typeface="Arial" panose="020B0604020202020204" pitchFamily="34" charset="0"/>
              </a:rPr>
              <a:t>Phone: </a:t>
            </a:r>
            <a:r>
              <a:rPr lang="en-GB" dirty="0">
                <a:solidFill>
                  <a:srgbClr val="608AD8"/>
                </a:solidFill>
                <a:latin typeface="Arial" panose="020B0604020202020204" pitchFamily="34" charset="0"/>
                <a:cs typeface="Arial" panose="020B0604020202020204" pitchFamily="34" charset="0"/>
              </a:rPr>
              <a:t>0330 088 9542</a:t>
            </a:r>
          </a:p>
          <a:p>
            <a:r>
              <a:rPr lang="en-GB" b="1" dirty="0">
                <a:solidFill>
                  <a:schemeClr val="bg1"/>
                </a:solidFill>
                <a:latin typeface="Arial" panose="020B0604020202020204" pitchFamily="34" charset="0"/>
                <a:cs typeface="Arial" panose="020B0604020202020204" pitchFamily="34" charset="0"/>
              </a:rPr>
              <a:t>Web: </a:t>
            </a:r>
            <a:r>
              <a:rPr lang="en-GB" dirty="0">
                <a:solidFill>
                  <a:srgbClr val="608AD8"/>
                </a:solidFill>
                <a:latin typeface="Arial" panose="020B0604020202020204" pitchFamily="34" charset="0"/>
                <a:cs typeface="Arial" panose="020B0604020202020204" pitchFamily="34" charset="0"/>
              </a:rPr>
              <a:t>www.W2globaldata.com</a:t>
            </a:r>
          </a:p>
        </p:txBody>
      </p:sp>
      <p:pic>
        <p:nvPicPr>
          <p:cNvPr id="6" name="Picture 5">
            <a:extLst>
              <a:ext uri="{FF2B5EF4-FFF2-40B4-BE49-F238E27FC236}">
                <a16:creationId xmlns:a16="http://schemas.microsoft.com/office/drawing/2014/main" id="{17051718-5947-4932-85AA-5646FBCE8A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7684" y="2133707"/>
            <a:ext cx="1750017" cy="1921589"/>
          </a:xfrm>
          <a:prstGeom prst="rect">
            <a:avLst/>
          </a:prstGeom>
        </p:spPr>
      </p:pic>
    </p:spTree>
    <p:extLst>
      <p:ext uri="{BB962C8B-B14F-4D97-AF65-F5344CB8AC3E}">
        <p14:creationId xmlns:p14="http://schemas.microsoft.com/office/powerpoint/2010/main" val="166014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B355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A9587-068B-41E1-8904-A277DC0CF234}"/>
              </a:ext>
            </a:extLst>
          </p:cNvPr>
          <p:cNvSpPr txBox="1"/>
          <p:nvPr/>
        </p:nvSpPr>
        <p:spPr>
          <a:xfrm>
            <a:off x="2982433" y="2721114"/>
            <a:ext cx="6900530" cy="707886"/>
          </a:xfrm>
          <a:prstGeom prst="rect">
            <a:avLst/>
          </a:prstGeom>
          <a:noFill/>
        </p:spPr>
        <p:txBody>
          <a:bodyPr wrap="square" rtlCol="0">
            <a:spAutoFit/>
          </a:bodyPr>
          <a:lstStyle/>
          <a:p>
            <a:r>
              <a:rPr lang="en-GB" sz="4000" b="1">
                <a:solidFill>
                  <a:srgbClr val="33E1D0"/>
                </a:solidFill>
                <a:latin typeface="Arial" panose="020B0604020202020204" pitchFamily="34" charset="0"/>
                <a:cs typeface="Arial" panose="020B0604020202020204" pitchFamily="34" charset="0"/>
              </a:rPr>
              <a:t>LET’S GROW TOGETHER</a:t>
            </a:r>
          </a:p>
        </p:txBody>
      </p:sp>
      <p:pic>
        <p:nvPicPr>
          <p:cNvPr id="4" name="Picture 3">
            <a:extLst>
              <a:ext uri="{FF2B5EF4-FFF2-40B4-BE49-F238E27FC236}">
                <a16:creationId xmlns:a16="http://schemas.microsoft.com/office/drawing/2014/main" id="{E7EFC6AB-49B8-4571-AB44-FB84FFF41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2789" y="5263035"/>
            <a:ext cx="1326422" cy="1456465"/>
          </a:xfrm>
          <a:prstGeom prst="rect">
            <a:avLst/>
          </a:prstGeom>
        </p:spPr>
      </p:pic>
      <p:sp>
        <p:nvSpPr>
          <p:cNvPr id="5" name="TextBox 4">
            <a:extLst>
              <a:ext uri="{FF2B5EF4-FFF2-40B4-BE49-F238E27FC236}">
                <a16:creationId xmlns:a16="http://schemas.microsoft.com/office/drawing/2014/main" id="{EB0C49B9-35BA-4E3E-9A50-CA0F4E936DCE}"/>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Tree>
    <p:extLst>
      <p:ext uri="{BB962C8B-B14F-4D97-AF65-F5344CB8AC3E}">
        <p14:creationId xmlns:p14="http://schemas.microsoft.com/office/powerpoint/2010/main" val="368156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A2E339E-8503-426F-B58C-9503EE28B034}"/>
              </a:ext>
            </a:extLst>
          </p:cNvPr>
          <p:cNvSpPr txBox="1">
            <a:spLocks/>
          </p:cNvSpPr>
          <p:nvPr/>
        </p:nvSpPr>
        <p:spPr>
          <a:xfrm>
            <a:off x="353380" y="538807"/>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a:solidFill>
                  <a:srgbClr val="002060"/>
                </a:solidFill>
                <a:latin typeface="Arial" panose="020B0604020202020204" pitchFamily="34" charset="0"/>
                <a:cs typeface="Arial" panose="020B0604020202020204" pitchFamily="34" charset="0"/>
              </a:rPr>
              <a:t>OUR ORGANISATION</a:t>
            </a:r>
          </a:p>
        </p:txBody>
      </p:sp>
      <p:sp>
        <p:nvSpPr>
          <p:cNvPr id="2" name="TextBox 1">
            <a:extLst>
              <a:ext uri="{FF2B5EF4-FFF2-40B4-BE49-F238E27FC236}">
                <a16:creationId xmlns:a16="http://schemas.microsoft.com/office/drawing/2014/main" id="{3D1D312B-AF9C-4EC6-9271-160DC611684A}"/>
              </a:ext>
            </a:extLst>
          </p:cNvPr>
          <p:cNvSpPr txBox="1"/>
          <p:nvPr/>
        </p:nvSpPr>
        <p:spPr>
          <a:xfrm>
            <a:off x="4982646" y="459737"/>
            <a:ext cx="7692389" cy="584775"/>
          </a:xfrm>
          <a:prstGeom prst="rect">
            <a:avLst/>
          </a:prstGeom>
          <a:noFill/>
        </p:spPr>
        <p:txBody>
          <a:bodyPr wrap="square" rtlCol="0">
            <a:spAutoFit/>
          </a:bodyPr>
          <a:lstStyle/>
          <a:p>
            <a:r>
              <a:rPr lang="en-GB" sz="2400" b="1">
                <a:solidFill>
                  <a:srgbClr val="33E1D0"/>
                </a:solidFill>
                <a:latin typeface="Arial" panose="020B0604020202020204" pitchFamily="34" charset="0"/>
                <a:cs typeface="Arial" panose="020B0604020202020204" pitchFamily="34" charset="0"/>
              </a:rPr>
              <a:t>W2</a:t>
            </a:r>
            <a:r>
              <a:rPr lang="en-GB" sz="2400">
                <a:solidFill>
                  <a:srgbClr val="002060"/>
                </a:solidFill>
                <a:latin typeface="Arial" panose="020B0604020202020204" pitchFamily="34" charset="0"/>
                <a:cs typeface="Arial" panose="020B0604020202020204" pitchFamily="34" charset="0"/>
              </a:rPr>
              <a:t> makes the complex, simple for you</a:t>
            </a:r>
            <a:r>
              <a:rPr lang="en-GB" sz="3200">
                <a:solidFill>
                  <a:srgbClr val="002060"/>
                </a:solidFill>
                <a:latin typeface="Arial" panose="020B0604020202020204" pitchFamily="34" charset="0"/>
                <a:cs typeface="Arial" panose="020B0604020202020204" pitchFamily="34" charset="0"/>
              </a:rPr>
              <a:t>.</a:t>
            </a:r>
            <a:endParaRPr lang="en-GB" sz="180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DD396C-B000-4A56-97EA-F3D5EB7BAC87}"/>
              </a:ext>
            </a:extLst>
          </p:cNvPr>
          <p:cNvSpPr txBox="1"/>
          <p:nvPr/>
        </p:nvSpPr>
        <p:spPr>
          <a:xfrm>
            <a:off x="4982645" y="992605"/>
            <a:ext cx="6730889" cy="830999"/>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r>
              <a:rPr lang="en-GB" sz="1600">
                <a:solidFill>
                  <a:srgbClr val="002060"/>
                </a:solidFill>
                <a:latin typeface="Arial" panose="020B0604020202020204" pitchFamily="34" charset="0"/>
                <a:cs typeface="Arial" panose="020B0604020202020204" pitchFamily="34" charset="0"/>
              </a:rPr>
              <a:t>Since 2011 W2 has been on a mission to provide the very best regulatory compliance software but making the </a:t>
            </a:r>
            <a:r>
              <a:rPr lang="en-GB" sz="1600" b="1">
                <a:solidFill>
                  <a:srgbClr val="33E1D0"/>
                </a:solidFill>
                <a:latin typeface="Arial" panose="020B0604020202020204" pitchFamily="34" charset="0"/>
                <a:cs typeface="Arial" panose="020B0604020202020204" pitchFamily="34" charset="0"/>
              </a:rPr>
              <a:t>process</a:t>
            </a:r>
            <a:r>
              <a:rPr lang="en-GB" sz="1600">
                <a:solidFill>
                  <a:srgbClr val="002060"/>
                </a:solidFill>
                <a:latin typeface="Arial" panose="020B0604020202020204" pitchFamily="34" charset="0"/>
                <a:cs typeface="Arial" panose="020B0604020202020204" pitchFamily="34" charset="0"/>
              </a:rPr>
              <a:t> as easy as possible. Your business can then focus on what </a:t>
            </a:r>
            <a:r>
              <a:rPr lang="en-GB" sz="1600" b="1">
                <a:solidFill>
                  <a:srgbClr val="33E1D0"/>
                </a:solidFill>
                <a:latin typeface="Arial" panose="020B0604020202020204" pitchFamily="34" charset="0"/>
                <a:cs typeface="Arial" panose="020B0604020202020204" pitchFamily="34" charset="0"/>
              </a:rPr>
              <a:t>you do best</a:t>
            </a:r>
            <a:r>
              <a:rPr lang="en-GB" sz="1600">
                <a:solidFill>
                  <a:srgbClr val="33E1D0"/>
                </a:solidFill>
                <a:latin typeface="Arial" panose="020B0604020202020204" pitchFamily="34" charset="0"/>
                <a:cs typeface="Arial" panose="020B0604020202020204" pitchFamily="34" charset="0"/>
              </a:rPr>
              <a:t>.</a:t>
            </a:r>
            <a:endParaRPr lang="en-US" sz="1600">
              <a:solidFill>
                <a:srgbClr val="33E1D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CDF4873-0FA6-4D30-A982-8ECBD32C46AF}"/>
              </a:ext>
            </a:extLst>
          </p:cNvPr>
          <p:cNvCxnSpPr/>
          <p:nvPr/>
        </p:nvCxnSpPr>
        <p:spPr>
          <a:xfrm>
            <a:off x="5021628" y="1998920"/>
            <a:ext cx="6691903"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9752E17-5EB0-418E-88C7-837A70736587}"/>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12" name="Title 1">
            <a:extLst>
              <a:ext uri="{FF2B5EF4-FFF2-40B4-BE49-F238E27FC236}">
                <a16:creationId xmlns:a16="http://schemas.microsoft.com/office/drawing/2014/main" id="{AFAA5951-655A-490F-84B1-ECC31AC7AECC}"/>
              </a:ext>
            </a:extLst>
          </p:cNvPr>
          <p:cNvSpPr txBox="1">
            <a:spLocks/>
          </p:cNvSpPr>
          <p:nvPr/>
        </p:nvSpPr>
        <p:spPr>
          <a:xfrm>
            <a:off x="4982642" y="2029182"/>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a:solidFill>
                  <a:srgbClr val="002060"/>
                </a:solidFill>
                <a:latin typeface="Arial" panose="020B0604020202020204" pitchFamily="34" charset="0"/>
                <a:cs typeface="Arial" panose="020B0604020202020204" pitchFamily="34" charset="0"/>
              </a:rPr>
              <a:t>ABOUT W2</a:t>
            </a:r>
          </a:p>
        </p:txBody>
      </p:sp>
      <p:sp>
        <p:nvSpPr>
          <p:cNvPr id="13" name="Rectangle 12">
            <a:extLst>
              <a:ext uri="{FF2B5EF4-FFF2-40B4-BE49-F238E27FC236}">
                <a16:creationId xmlns:a16="http://schemas.microsoft.com/office/drawing/2014/main" id="{0F7D0FEA-A248-41F8-A3F1-4D3206D66E65}"/>
              </a:ext>
            </a:extLst>
          </p:cNvPr>
          <p:cNvSpPr/>
          <p:nvPr/>
        </p:nvSpPr>
        <p:spPr>
          <a:xfrm>
            <a:off x="5021628" y="2376775"/>
            <a:ext cx="1198416"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E6481CB-B863-4726-8FDE-63AC2E511DE4}"/>
              </a:ext>
            </a:extLst>
          </p:cNvPr>
          <p:cNvSpPr txBox="1"/>
          <p:nvPr/>
        </p:nvSpPr>
        <p:spPr>
          <a:xfrm>
            <a:off x="5002134" y="2500016"/>
            <a:ext cx="6730889" cy="1600440"/>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r>
              <a:rPr lang="en-GB" sz="1400" b="1">
                <a:solidFill>
                  <a:srgbClr val="33E1D0"/>
                </a:solidFill>
                <a:latin typeface="Arial" panose="020B0604020202020204" pitchFamily="34" charset="0"/>
                <a:cs typeface="Arial" panose="020B0604020202020204" pitchFamily="34" charset="0"/>
              </a:rPr>
              <a:t>Complexity should never be a barrier to business </a:t>
            </a:r>
            <a:r>
              <a:rPr lang="en-GB" sz="1400">
                <a:solidFill>
                  <a:srgbClr val="1B3556"/>
                </a:solidFill>
                <a:latin typeface="Arial" panose="020B0604020202020204" pitchFamily="34" charset="0"/>
                <a:cs typeface="Arial" panose="020B0604020202020204" pitchFamily="34" charset="0"/>
              </a:rPr>
              <a:t>and no organisation should suffer due to commercial or technical obstacles. </a:t>
            </a:r>
          </a:p>
          <a:p>
            <a:endParaRPr lang="en-GB" sz="1400">
              <a:solidFill>
                <a:srgbClr val="1B3556"/>
              </a:solidFill>
              <a:latin typeface="Arial" panose="020B0604020202020204" pitchFamily="34" charset="0"/>
              <a:cs typeface="Arial" panose="020B0604020202020204" pitchFamily="34" charset="0"/>
            </a:endParaRPr>
          </a:p>
          <a:p>
            <a:r>
              <a:rPr lang="en-GB" sz="1400">
                <a:solidFill>
                  <a:srgbClr val="1B3556"/>
                </a:solidFill>
                <a:latin typeface="Arial" panose="020B0604020202020204" pitchFamily="34" charset="0"/>
                <a:cs typeface="Arial" panose="020B0604020202020204" pitchFamily="34" charset="0"/>
              </a:rPr>
              <a:t>W2 is committed to delivering proven, innovative and reliable technology that makes it simple to manage and extract value from the KYC and AML supply chain to enable a seamless user experience and improve business. It’s about the ‘tech’, not the ‘check’!</a:t>
            </a:r>
            <a:endParaRPr lang="en-US" sz="1400">
              <a:solidFill>
                <a:srgbClr val="1B3556"/>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521CE548-245A-428B-9F7B-19CC81D842CC}"/>
              </a:ext>
            </a:extLst>
          </p:cNvPr>
          <p:cNvSpPr txBox="1">
            <a:spLocks/>
          </p:cNvSpPr>
          <p:nvPr/>
        </p:nvSpPr>
        <p:spPr>
          <a:xfrm>
            <a:off x="4982642" y="4196033"/>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a:solidFill>
                  <a:srgbClr val="002060"/>
                </a:solidFill>
                <a:latin typeface="Arial" panose="020B0604020202020204" pitchFamily="34" charset="0"/>
                <a:cs typeface="Arial" panose="020B0604020202020204" pitchFamily="34" charset="0"/>
              </a:rPr>
              <a:t>PARTNER NETWORK</a:t>
            </a:r>
          </a:p>
        </p:txBody>
      </p:sp>
      <p:sp>
        <p:nvSpPr>
          <p:cNvPr id="17" name="Rectangle 16">
            <a:extLst>
              <a:ext uri="{FF2B5EF4-FFF2-40B4-BE49-F238E27FC236}">
                <a16:creationId xmlns:a16="http://schemas.microsoft.com/office/drawing/2014/main" id="{3A61DDD0-9FCD-4F5F-BE30-CD486F585727}"/>
              </a:ext>
            </a:extLst>
          </p:cNvPr>
          <p:cNvSpPr/>
          <p:nvPr/>
        </p:nvSpPr>
        <p:spPr>
          <a:xfrm>
            <a:off x="5021631" y="4538310"/>
            <a:ext cx="2155346"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440B208-5F39-486B-B974-C817100403BE}"/>
              </a:ext>
            </a:extLst>
          </p:cNvPr>
          <p:cNvSpPr txBox="1"/>
          <p:nvPr/>
        </p:nvSpPr>
        <p:spPr>
          <a:xfrm>
            <a:off x="4982642" y="4675669"/>
            <a:ext cx="6730889" cy="2062105"/>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r>
              <a:rPr lang="en-GB" sz="1400">
                <a:solidFill>
                  <a:srgbClr val="1B3556"/>
                </a:solidFill>
                <a:latin typeface="Arial" panose="020B0604020202020204" pitchFamily="34" charset="0"/>
                <a:cs typeface="Arial" panose="020B0604020202020204" pitchFamily="34" charset="0"/>
              </a:rPr>
              <a:t>Thank you for inviting us to present our solutions to you. We firmly believe that collaboration is the key driver to business success, and we are so excited to showcase our range of award-winning services to you.</a:t>
            </a:r>
          </a:p>
          <a:p>
            <a:endParaRPr lang="en-GB" sz="1600">
              <a:solidFill>
                <a:srgbClr val="1B3556"/>
              </a:solidFill>
              <a:latin typeface="Arial" panose="020B0604020202020204" pitchFamily="34" charset="0"/>
              <a:cs typeface="Arial" panose="020B0604020202020204" pitchFamily="34" charset="0"/>
            </a:endParaRPr>
          </a:p>
          <a:p>
            <a:pPr algn="l"/>
            <a:r>
              <a:rPr lang="en-GB" sz="1400" b="0" i="0" u="none" strike="noStrike" baseline="0">
                <a:solidFill>
                  <a:srgbClr val="1B3556"/>
                </a:solidFill>
                <a:latin typeface="Arial" panose="020B0604020202020204" pitchFamily="34" charset="0"/>
                <a:cs typeface="Arial" panose="020B0604020202020204" pitchFamily="34" charset="0"/>
              </a:rPr>
              <a:t>We hope that in doing so, you can understand more about the solutions W2 has to offer and how we can work together to grow both of our businesses. </a:t>
            </a:r>
          </a:p>
          <a:p>
            <a:pPr algn="l"/>
            <a:endParaRPr lang="en-GB" sz="1400" b="0" i="0" u="none" strike="noStrike" baseline="0">
              <a:solidFill>
                <a:srgbClr val="1B3556"/>
              </a:solidFill>
              <a:latin typeface="Arial" panose="020B0604020202020204" pitchFamily="34" charset="0"/>
              <a:cs typeface="Arial" panose="020B0604020202020204" pitchFamily="34" charset="0"/>
            </a:endParaRPr>
          </a:p>
          <a:p>
            <a:pPr algn="l"/>
            <a:r>
              <a:rPr lang="en-GB" sz="1400" b="0" i="0" u="none" strike="noStrike" baseline="0">
                <a:solidFill>
                  <a:srgbClr val="1B3556"/>
                </a:solidFill>
                <a:latin typeface="Arial" panose="020B0604020202020204" pitchFamily="34" charset="0"/>
                <a:cs typeface="Arial" panose="020B0604020202020204" pitchFamily="34" charset="0"/>
              </a:rPr>
              <a:t>This presentation outlines our services along with </a:t>
            </a:r>
            <a:r>
              <a:rPr lang="en-GB" sz="1400">
                <a:solidFill>
                  <a:srgbClr val="1B3556"/>
                </a:solidFill>
                <a:latin typeface="Arial" panose="020B0604020202020204" pitchFamily="34" charset="0"/>
                <a:cs typeface="Arial" panose="020B0604020202020204" pitchFamily="34" charset="0"/>
              </a:rPr>
              <a:t>how the partner network works for you</a:t>
            </a:r>
            <a:r>
              <a:rPr lang="en-GB" sz="1400" b="0" i="0" u="none" strike="noStrike" baseline="0">
                <a:solidFill>
                  <a:srgbClr val="1B3556"/>
                </a:solidFill>
                <a:latin typeface="Arial" panose="020B0604020202020204" pitchFamily="34" charset="0"/>
                <a:cs typeface="Arial" panose="020B0604020202020204" pitchFamily="34" charset="0"/>
              </a:rPr>
              <a:t>. We welcome the opportunity to discuss this with you in more detail.</a:t>
            </a:r>
            <a:endParaRPr lang="en-US" sz="1200">
              <a:solidFill>
                <a:srgbClr val="1B3556"/>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5824B2D-6EFD-4C07-9704-7C3A1C9BF06B}"/>
              </a:ext>
            </a:extLst>
          </p:cNvPr>
          <p:cNvSpPr/>
          <p:nvPr/>
        </p:nvSpPr>
        <p:spPr>
          <a:xfrm>
            <a:off x="478464" y="956612"/>
            <a:ext cx="3542680" cy="49261"/>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ED035CF-BDDC-4245-B506-E07F819C662D}"/>
              </a:ext>
            </a:extLst>
          </p:cNvPr>
          <p:cNvSpPr txBox="1"/>
          <p:nvPr/>
        </p:nvSpPr>
        <p:spPr>
          <a:xfrm>
            <a:off x="11539870" y="6581000"/>
            <a:ext cx="6432698" cy="276999"/>
          </a:xfrm>
          <a:prstGeom prst="rect">
            <a:avLst/>
          </a:prstGeom>
          <a:noFill/>
        </p:spPr>
        <p:txBody>
          <a:bodyPr wrap="square" rtlCol="0">
            <a:spAutoFit/>
          </a:bodyPr>
          <a:lstStyle/>
          <a:p>
            <a:r>
              <a:rPr lang="en-GB" sz="1200">
                <a:solidFill>
                  <a:srgbClr val="1B3556"/>
                </a:solidFill>
              </a:rPr>
              <a:t>Page 3</a:t>
            </a:r>
          </a:p>
        </p:txBody>
      </p:sp>
    </p:spTree>
    <p:extLst>
      <p:ext uri="{BB962C8B-B14F-4D97-AF65-F5344CB8AC3E}">
        <p14:creationId xmlns:p14="http://schemas.microsoft.com/office/powerpoint/2010/main" val="28569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74714E-6D55-427D-95D1-6E60BF42D4DE}"/>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8" name="Title 1">
            <a:extLst>
              <a:ext uri="{FF2B5EF4-FFF2-40B4-BE49-F238E27FC236}">
                <a16:creationId xmlns:a16="http://schemas.microsoft.com/office/drawing/2014/main" id="{CE354AA9-C52E-449D-AE78-ACB527C74910}"/>
              </a:ext>
            </a:extLst>
          </p:cNvPr>
          <p:cNvSpPr txBox="1">
            <a:spLocks/>
          </p:cNvSpPr>
          <p:nvPr/>
        </p:nvSpPr>
        <p:spPr>
          <a:xfrm>
            <a:off x="353380" y="333390"/>
            <a:ext cx="5742620" cy="747733"/>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a:solidFill>
                  <a:srgbClr val="002060"/>
                </a:solidFill>
                <a:latin typeface="Arial" panose="020B0604020202020204" pitchFamily="34" charset="0"/>
                <a:cs typeface="Arial" panose="020B0604020202020204" pitchFamily="34" charset="0"/>
              </a:rPr>
              <a:t>SINGLE PLATFORM</a:t>
            </a:r>
          </a:p>
        </p:txBody>
      </p:sp>
      <p:sp>
        <p:nvSpPr>
          <p:cNvPr id="10" name="Title 1">
            <a:extLst>
              <a:ext uri="{FF2B5EF4-FFF2-40B4-BE49-F238E27FC236}">
                <a16:creationId xmlns:a16="http://schemas.microsoft.com/office/drawing/2014/main" id="{22CBFEAB-8AFD-4C28-A98C-1C77F489591A}"/>
              </a:ext>
            </a:extLst>
          </p:cNvPr>
          <p:cNvSpPr txBox="1">
            <a:spLocks/>
          </p:cNvSpPr>
          <p:nvPr/>
        </p:nvSpPr>
        <p:spPr>
          <a:xfrm>
            <a:off x="5387778" y="385818"/>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a:solidFill>
                  <a:srgbClr val="002060"/>
                </a:solidFill>
                <a:latin typeface="Arial" panose="020B0604020202020204" pitchFamily="34" charset="0"/>
                <a:cs typeface="Arial" panose="020B0604020202020204" pitchFamily="34" charset="0"/>
              </a:rPr>
              <a:t>W2 WEB PORTAL</a:t>
            </a:r>
          </a:p>
        </p:txBody>
      </p:sp>
      <p:sp>
        <p:nvSpPr>
          <p:cNvPr id="11" name="Rectangle 10">
            <a:extLst>
              <a:ext uri="{FF2B5EF4-FFF2-40B4-BE49-F238E27FC236}">
                <a16:creationId xmlns:a16="http://schemas.microsoft.com/office/drawing/2014/main" id="{48B4F542-11A7-46C4-80B1-79E9275753A3}"/>
              </a:ext>
            </a:extLst>
          </p:cNvPr>
          <p:cNvSpPr/>
          <p:nvPr/>
        </p:nvSpPr>
        <p:spPr>
          <a:xfrm>
            <a:off x="5465135" y="750757"/>
            <a:ext cx="1754371"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9293160-45CC-40D9-B35F-748C84A81341}"/>
              </a:ext>
            </a:extLst>
          </p:cNvPr>
          <p:cNvSpPr txBox="1"/>
          <p:nvPr/>
        </p:nvSpPr>
        <p:spPr>
          <a:xfrm>
            <a:off x="5387778" y="904824"/>
            <a:ext cx="6276138" cy="989697"/>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a:lnSpc>
                <a:spcPct val="106000"/>
              </a:lnSpc>
              <a:spcAft>
                <a:spcPts val="800"/>
              </a:spcAft>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W2’s desktop portal is the gateway to a myriad of databases – users can perform real time searches, receiving instant results for investigation, remediation and case management purposes. All searches completed are accessible for review within a full audit trail.</a:t>
            </a:r>
            <a:endParaRPr lang="en-GB" sz="1400" b="1">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3" name="Title 1">
            <a:extLst>
              <a:ext uri="{FF2B5EF4-FFF2-40B4-BE49-F238E27FC236}">
                <a16:creationId xmlns:a16="http://schemas.microsoft.com/office/drawing/2014/main" id="{20284000-857F-4208-B4BF-4558ED6751DA}"/>
              </a:ext>
            </a:extLst>
          </p:cNvPr>
          <p:cNvSpPr txBox="1">
            <a:spLocks/>
          </p:cNvSpPr>
          <p:nvPr/>
        </p:nvSpPr>
        <p:spPr>
          <a:xfrm>
            <a:off x="5387778" y="2025531"/>
            <a:ext cx="5034398" cy="38799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a:solidFill>
                  <a:srgbClr val="002060"/>
                </a:solidFill>
                <a:latin typeface="Arial" panose="020B0604020202020204" pitchFamily="34" charset="0"/>
                <a:cs typeface="Arial" panose="020B0604020202020204" pitchFamily="34" charset="0"/>
              </a:rPr>
              <a:t>ONGOING MONITORING</a:t>
            </a:r>
          </a:p>
        </p:txBody>
      </p:sp>
      <p:sp>
        <p:nvSpPr>
          <p:cNvPr id="14" name="Rectangle 13">
            <a:extLst>
              <a:ext uri="{FF2B5EF4-FFF2-40B4-BE49-F238E27FC236}">
                <a16:creationId xmlns:a16="http://schemas.microsoft.com/office/drawing/2014/main" id="{DFE59B5E-5EE3-4CA9-B529-6D26092ECC35}"/>
              </a:ext>
            </a:extLst>
          </p:cNvPr>
          <p:cNvSpPr/>
          <p:nvPr/>
        </p:nvSpPr>
        <p:spPr>
          <a:xfrm>
            <a:off x="5465135" y="2390470"/>
            <a:ext cx="2381693"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2A6AC4F-6392-48D4-BEEE-634BD59E0B5E}"/>
              </a:ext>
            </a:extLst>
          </p:cNvPr>
          <p:cNvSpPr txBox="1"/>
          <p:nvPr/>
        </p:nvSpPr>
        <p:spPr>
          <a:xfrm>
            <a:off x="5387778" y="2544537"/>
            <a:ext cx="6276138" cy="3727561"/>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a:lnSpc>
                <a:spcPct val="106000"/>
              </a:lnSpc>
              <a:spcAft>
                <a:spcPts val="800"/>
              </a:spcAft>
            </a:pPr>
            <a:r>
              <a:rPr lang="en-US" sz="1401">
                <a:solidFill>
                  <a:srgbClr val="002060"/>
                </a:solidFill>
                <a:latin typeface="Arial" panose="020B0604020202020204" pitchFamily="34" charset="0"/>
                <a:ea typeface="Calibri" panose="020F0502020204030204" pitchFamily="34" charset="0"/>
                <a:cs typeface="Arial" panose="020B0604020202020204" pitchFamily="34" charset="0"/>
              </a:rPr>
              <a:t>Once a customer is onboarded, the W2 monitoring solution performs routine scheduled screening to ensure that the risk to your business has not increased.</a:t>
            </a:r>
          </a:p>
          <a:p>
            <a:pPr>
              <a:lnSpc>
                <a:spcPct val="106000"/>
              </a:lnSpc>
              <a:spcAft>
                <a:spcPts val="800"/>
              </a:spcAft>
            </a:pPr>
            <a:r>
              <a:rPr lang="en-US" sz="1401">
                <a:solidFill>
                  <a:srgbClr val="002060"/>
                </a:solidFill>
                <a:latin typeface="Arial" panose="020B0604020202020204" pitchFamily="34" charset="0"/>
                <a:ea typeface="Calibri" panose="020F0502020204030204" pitchFamily="34" charset="0"/>
                <a:cs typeface="Arial" panose="020B0604020202020204" pitchFamily="34" charset="0"/>
              </a:rPr>
              <a:t>Frequency of screening and matching thresholds can be configured based on your own requirements.</a:t>
            </a:r>
          </a:p>
          <a:p>
            <a:pPr>
              <a:lnSpc>
                <a:spcPct val="106000"/>
              </a:lnSpc>
              <a:spcAft>
                <a:spcPts val="800"/>
              </a:spcAft>
            </a:pPr>
            <a:r>
              <a:rPr lang="en-US" sz="1401">
                <a:solidFill>
                  <a:srgbClr val="002060"/>
                </a:solidFill>
                <a:latin typeface="Arial" panose="020B0604020202020204" pitchFamily="34" charset="0"/>
                <a:ea typeface="Calibri" panose="020F0502020204030204" pitchFamily="34" charset="0"/>
                <a:cs typeface="Arial" panose="020B0604020202020204" pitchFamily="34" charset="0"/>
              </a:rPr>
              <a:t>Alerts can be allocated to specific system users. Databases can be segmented into different categories and can be screened against disparate, pre-determined data sources and at different frequencies depending on the risk profiles you apply. </a:t>
            </a:r>
          </a:p>
          <a:p>
            <a:pPr>
              <a:lnSpc>
                <a:spcPct val="106000"/>
              </a:lnSpc>
              <a:spcAft>
                <a:spcPts val="800"/>
              </a:spcAft>
            </a:pPr>
            <a:r>
              <a:rPr lang="en-US" sz="1401">
                <a:solidFill>
                  <a:srgbClr val="002060"/>
                </a:solidFill>
                <a:latin typeface="Arial" panose="020B0604020202020204" pitchFamily="34" charset="0"/>
                <a:ea typeface="Calibri" panose="020F0502020204030204" pitchFamily="34" charset="0"/>
                <a:cs typeface="Arial" panose="020B0604020202020204" pitchFamily="34" charset="0"/>
              </a:rPr>
              <a:t>Full online case management tool for reviewing &amp; remediating alerts.</a:t>
            </a:r>
          </a:p>
          <a:p>
            <a:pPr>
              <a:lnSpc>
                <a:spcPct val="106000"/>
              </a:lnSpc>
              <a:spcAft>
                <a:spcPts val="800"/>
              </a:spcAft>
            </a:pPr>
            <a:endParaRPr lang="en-US" sz="1401">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GB" b="1">
                <a:solidFill>
                  <a:srgbClr val="33E1D0"/>
                </a:solidFill>
                <a:latin typeface="Arial" panose="020B0604020202020204" pitchFamily="34" charset="0"/>
                <a:cs typeface="Arial" panose="020B0604020202020204" pitchFamily="34" charset="0"/>
              </a:rPr>
              <a:t>All the services you need in one place through one API.</a:t>
            </a:r>
          </a:p>
          <a:p>
            <a:pPr>
              <a:lnSpc>
                <a:spcPct val="106000"/>
              </a:lnSpc>
              <a:spcAft>
                <a:spcPts val="800"/>
              </a:spcAft>
            </a:pPr>
            <a:endParaRPr lang="en-GB" sz="1401">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1A929EE-C254-4F5D-AF55-DA508449F5AC}"/>
              </a:ext>
            </a:extLst>
          </p:cNvPr>
          <p:cNvSpPr/>
          <p:nvPr/>
        </p:nvSpPr>
        <p:spPr>
          <a:xfrm>
            <a:off x="446567" y="904824"/>
            <a:ext cx="3317359"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DEC11BD-9BC4-40C9-BF2A-45C580E16768}"/>
              </a:ext>
            </a:extLst>
          </p:cNvPr>
          <p:cNvSpPr txBox="1"/>
          <p:nvPr/>
        </p:nvSpPr>
        <p:spPr>
          <a:xfrm>
            <a:off x="11539870" y="6581000"/>
            <a:ext cx="6432698" cy="276999"/>
          </a:xfrm>
          <a:prstGeom prst="rect">
            <a:avLst/>
          </a:prstGeom>
          <a:noFill/>
        </p:spPr>
        <p:txBody>
          <a:bodyPr wrap="square" rtlCol="0">
            <a:spAutoFit/>
          </a:bodyPr>
          <a:lstStyle/>
          <a:p>
            <a:r>
              <a:rPr lang="en-GB" sz="1200">
                <a:solidFill>
                  <a:srgbClr val="1B3556"/>
                </a:solidFill>
              </a:rPr>
              <a:t>Page 4</a:t>
            </a:r>
          </a:p>
        </p:txBody>
      </p:sp>
      <p:pic>
        <p:nvPicPr>
          <p:cNvPr id="19" name="Picture 18">
            <a:extLst>
              <a:ext uri="{FF2B5EF4-FFF2-40B4-BE49-F238E27FC236}">
                <a16:creationId xmlns:a16="http://schemas.microsoft.com/office/drawing/2014/main" id="{F468184E-EDFB-4B9E-8A7D-73CD051CF552}"/>
              </a:ext>
            </a:extLst>
          </p:cNvPr>
          <p:cNvPicPr>
            <a:picLocks noChangeAspect="1"/>
          </p:cNvPicPr>
          <p:nvPr/>
        </p:nvPicPr>
        <p:blipFill rotWithShape="1">
          <a:blip r:embed="rId2"/>
          <a:srcRect l="15498" t="14188" r="13135" b="23468"/>
          <a:stretch/>
        </p:blipFill>
        <p:spPr>
          <a:xfrm>
            <a:off x="151741" y="1652557"/>
            <a:ext cx="5067359" cy="3318845"/>
          </a:xfrm>
          <a:prstGeom prst="rect">
            <a:avLst/>
          </a:prstGeom>
        </p:spPr>
      </p:pic>
      <p:sp>
        <p:nvSpPr>
          <p:cNvPr id="2" name="Rectangle: Rounded Corners 1">
            <a:hlinkClick r:id="rId3"/>
            <a:extLst>
              <a:ext uri="{FF2B5EF4-FFF2-40B4-BE49-F238E27FC236}">
                <a16:creationId xmlns:a16="http://schemas.microsoft.com/office/drawing/2014/main" id="{12121643-2D44-4DF4-A4F0-E3B726458834}"/>
              </a:ext>
            </a:extLst>
          </p:cNvPr>
          <p:cNvSpPr/>
          <p:nvPr/>
        </p:nvSpPr>
        <p:spPr>
          <a:xfrm>
            <a:off x="6095999" y="6061995"/>
            <a:ext cx="4494835" cy="639747"/>
          </a:xfrm>
          <a:prstGeom prst="roundRect">
            <a:avLst/>
          </a:prstGeom>
          <a:solidFill>
            <a:srgbClr val="1B3556"/>
          </a:solidFill>
          <a:ln>
            <a:solidFill>
              <a:srgbClr val="1B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Check Out Our Country Coverage</a:t>
            </a:r>
          </a:p>
        </p:txBody>
      </p:sp>
    </p:spTree>
    <p:extLst>
      <p:ext uri="{BB962C8B-B14F-4D97-AF65-F5344CB8AC3E}">
        <p14:creationId xmlns:p14="http://schemas.microsoft.com/office/powerpoint/2010/main" val="35761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98B7D0-22CD-4FEE-BD73-1C8FA13E5AEE}"/>
              </a:ext>
            </a:extLst>
          </p:cNvPr>
          <p:cNvSpPr/>
          <p:nvPr/>
        </p:nvSpPr>
        <p:spPr>
          <a:xfrm>
            <a:off x="353380" y="726229"/>
            <a:ext cx="11384964" cy="3486467"/>
          </a:xfrm>
          <a:prstGeom prst="rect">
            <a:avLst/>
          </a:prstGeom>
          <a:ln>
            <a:solidFill>
              <a:schemeClr val="bg1"/>
            </a:solidFill>
          </a:ln>
        </p:spPr>
        <p:txBody>
          <a:bodyPr wrap="square">
            <a:spAutoFit/>
          </a:bodyPr>
          <a:lstStyle/>
          <a:p>
            <a:pPr>
              <a:lnSpc>
                <a:spcPct val="106000"/>
              </a:lnSpc>
              <a:spcAft>
                <a:spcPts val="800"/>
              </a:spcAft>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W2 provides access to </a:t>
            </a:r>
            <a:r>
              <a:rPr lang="en-US" sz="1400" b="1">
                <a:solidFill>
                  <a:srgbClr val="33E1D0"/>
                </a:solidFill>
                <a:latin typeface="Arial" panose="020B0604020202020204" pitchFamily="34" charset="0"/>
                <a:ea typeface="Calibri" panose="020F0502020204030204" pitchFamily="34" charset="0"/>
                <a:cs typeface="Arial" panose="020B0604020202020204" pitchFamily="34" charset="0"/>
              </a:rPr>
              <a:t>480</a:t>
            </a: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 services to </a:t>
            </a:r>
            <a:r>
              <a:rPr lang="en-US" sz="1400" b="1">
                <a:solidFill>
                  <a:srgbClr val="33E1D0"/>
                </a:solidFill>
                <a:latin typeface="Arial" panose="020B0604020202020204" pitchFamily="34" charset="0"/>
                <a:ea typeface="Calibri" panose="020F0502020204030204" pitchFamily="34" charset="0"/>
                <a:cs typeface="Arial" panose="020B0604020202020204" pitchFamily="34" charset="0"/>
              </a:rPr>
              <a:t>100+ clients </a:t>
            </a: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tailored to solve </a:t>
            </a:r>
            <a:r>
              <a:rPr lang="en-US" sz="1400" b="1">
                <a:solidFill>
                  <a:srgbClr val="33E1D0"/>
                </a:solidFill>
                <a:latin typeface="Arial" panose="020B0604020202020204" pitchFamily="34" charset="0"/>
                <a:ea typeface="Calibri" panose="020F0502020204030204" pitchFamily="34" charset="0"/>
                <a:cs typeface="Arial" panose="020B0604020202020204" pitchFamily="34" charset="0"/>
              </a:rPr>
              <a:t>compliance</a:t>
            </a: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 issues. These services can be grouped by theme:</a:t>
            </a:r>
          </a:p>
          <a:p>
            <a:pPr>
              <a:lnSpc>
                <a:spcPct val="106000"/>
              </a:lnSpc>
              <a:spcAft>
                <a:spcPts val="800"/>
              </a:spcAft>
            </a:pPr>
            <a:endParaRPr lang="en-GB" sz="2000">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2000" b="1">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b="1">
              <a:solidFill>
                <a:srgbClr val="002060"/>
              </a:solidFill>
              <a:ea typeface="Calibri" panose="020F0502020204030204" pitchFamily="34" charset="0"/>
              <a:cs typeface="Times New Roman" panose="02020603050405020304" pitchFamily="18" charset="0"/>
            </a:endParaRPr>
          </a:p>
          <a:p>
            <a:pPr>
              <a:lnSpc>
                <a:spcPct val="106000"/>
              </a:lnSpc>
              <a:spcAft>
                <a:spcPts val="800"/>
              </a:spcAft>
            </a:pPr>
            <a:endParaRPr lang="en-GB" sz="1401">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33DE795-384F-442D-9F64-670EEBFA36B8}"/>
              </a:ext>
            </a:extLst>
          </p:cNvPr>
          <p:cNvSpPr/>
          <p:nvPr/>
        </p:nvSpPr>
        <p:spPr>
          <a:xfrm>
            <a:off x="2150630" y="1339590"/>
            <a:ext cx="3765884" cy="1424318"/>
          </a:xfrm>
          <a:prstGeom prst="roundRect">
            <a:avLst/>
          </a:prstGeom>
          <a:solidFill>
            <a:srgbClr val="C7C7C7"/>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rgbClr val="1B3556"/>
                </a:solidFill>
              </a:rPr>
              <a:t>Access to major credit reference agencies.</a:t>
            </a:r>
          </a:p>
          <a:p>
            <a:pPr marL="285750" indent="-285750">
              <a:buFont typeface="Arial" panose="020B0604020202020204" pitchFamily="34" charset="0"/>
              <a:buChar char="•"/>
            </a:pPr>
            <a:endParaRPr lang="en-GB" sz="1600">
              <a:solidFill>
                <a:srgbClr val="1B3556"/>
              </a:solidFill>
            </a:endParaRPr>
          </a:p>
          <a:p>
            <a:pPr marL="285750" indent="-285750">
              <a:buFont typeface="Arial" panose="020B0604020202020204" pitchFamily="34" charset="0"/>
              <a:buChar char="•"/>
            </a:pPr>
            <a:r>
              <a:rPr lang="en-GB" sz="1600">
                <a:solidFill>
                  <a:srgbClr val="1B3556"/>
                </a:solidFill>
              </a:rPr>
              <a:t>ID verification in 160+ countries.</a:t>
            </a:r>
          </a:p>
        </p:txBody>
      </p:sp>
      <p:sp>
        <p:nvSpPr>
          <p:cNvPr id="7" name="TextBox 6">
            <a:extLst>
              <a:ext uri="{FF2B5EF4-FFF2-40B4-BE49-F238E27FC236}">
                <a16:creationId xmlns:a16="http://schemas.microsoft.com/office/drawing/2014/main" id="{D1B9D2C7-CC2A-4DE0-842B-F9462004A39B}"/>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8" name="Title 1">
            <a:extLst>
              <a:ext uri="{FF2B5EF4-FFF2-40B4-BE49-F238E27FC236}">
                <a16:creationId xmlns:a16="http://schemas.microsoft.com/office/drawing/2014/main" id="{3CBE0EEE-C9DB-46C1-942A-7A7B9F981C6B}"/>
              </a:ext>
            </a:extLst>
          </p:cNvPr>
          <p:cNvSpPr txBox="1">
            <a:spLocks/>
          </p:cNvSpPr>
          <p:nvPr/>
        </p:nvSpPr>
        <p:spPr>
          <a:xfrm>
            <a:off x="353380" y="-3023"/>
            <a:ext cx="5742620" cy="747733"/>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a:solidFill>
                  <a:srgbClr val="002060"/>
                </a:solidFill>
                <a:latin typeface="Arial" panose="020B0604020202020204" pitchFamily="34" charset="0"/>
                <a:cs typeface="Arial" panose="020B0604020202020204" pitchFamily="34" charset="0"/>
              </a:rPr>
              <a:t>SERVICES</a:t>
            </a:r>
          </a:p>
        </p:txBody>
      </p:sp>
      <p:sp>
        <p:nvSpPr>
          <p:cNvPr id="9" name="Rectangle 8">
            <a:extLst>
              <a:ext uri="{FF2B5EF4-FFF2-40B4-BE49-F238E27FC236}">
                <a16:creationId xmlns:a16="http://schemas.microsoft.com/office/drawing/2014/main" id="{9E8A9A2C-6523-4BAD-88D6-F4CB4B405547}"/>
              </a:ext>
            </a:extLst>
          </p:cNvPr>
          <p:cNvSpPr/>
          <p:nvPr/>
        </p:nvSpPr>
        <p:spPr>
          <a:xfrm>
            <a:off x="467833" y="567794"/>
            <a:ext cx="1754372"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08AD8"/>
              </a:solidFill>
            </a:endParaRPr>
          </a:p>
        </p:txBody>
      </p:sp>
      <p:sp>
        <p:nvSpPr>
          <p:cNvPr id="10" name="TextBox 9">
            <a:extLst>
              <a:ext uri="{FF2B5EF4-FFF2-40B4-BE49-F238E27FC236}">
                <a16:creationId xmlns:a16="http://schemas.microsoft.com/office/drawing/2014/main" id="{0DB45DAC-8548-4D0A-8FB4-21E627F3F8A3}"/>
              </a:ext>
            </a:extLst>
          </p:cNvPr>
          <p:cNvSpPr txBox="1"/>
          <p:nvPr/>
        </p:nvSpPr>
        <p:spPr>
          <a:xfrm>
            <a:off x="11539870" y="6581000"/>
            <a:ext cx="6432698" cy="276999"/>
          </a:xfrm>
          <a:prstGeom prst="rect">
            <a:avLst/>
          </a:prstGeom>
          <a:noFill/>
        </p:spPr>
        <p:txBody>
          <a:bodyPr wrap="square" rtlCol="0">
            <a:spAutoFit/>
          </a:bodyPr>
          <a:lstStyle/>
          <a:p>
            <a:r>
              <a:rPr lang="en-GB" sz="1200">
                <a:solidFill>
                  <a:srgbClr val="1B3556"/>
                </a:solidFill>
              </a:rPr>
              <a:t>Page 5</a:t>
            </a:r>
          </a:p>
        </p:txBody>
      </p:sp>
      <p:sp>
        <p:nvSpPr>
          <p:cNvPr id="2" name="Rectangle: Rounded Corners 1">
            <a:extLst>
              <a:ext uri="{FF2B5EF4-FFF2-40B4-BE49-F238E27FC236}">
                <a16:creationId xmlns:a16="http://schemas.microsoft.com/office/drawing/2014/main" id="{93976063-9232-4DE3-9AE8-3B1A125375D5}"/>
              </a:ext>
            </a:extLst>
          </p:cNvPr>
          <p:cNvSpPr/>
          <p:nvPr/>
        </p:nvSpPr>
        <p:spPr>
          <a:xfrm>
            <a:off x="201553" y="1189044"/>
            <a:ext cx="2020652" cy="1635862"/>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Global </a:t>
            </a:r>
          </a:p>
          <a:p>
            <a:pPr algn="ctr"/>
            <a:r>
              <a:rPr lang="en-GB" sz="2800" err="1"/>
              <a:t>eKYC</a:t>
            </a:r>
            <a:r>
              <a:rPr lang="en-GB" sz="2800"/>
              <a:t> </a:t>
            </a:r>
          </a:p>
        </p:txBody>
      </p:sp>
      <p:sp>
        <p:nvSpPr>
          <p:cNvPr id="12" name="Rectangle: Rounded Corners 11">
            <a:extLst>
              <a:ext uri="{FF2B5EF4-FFF2-40B4-BE49-F238E27FC236}">
                <a16:creationId xmlns:a16="http://schemas.microsoft.com/office/drawing/2014/main" id="{3093988D-4879-4044-BACB-950B6A741ADF}"/>
              </a:ext>
            </a:extLst>
          </p:cNvPr>
          <p:cNvSpPr/>
          <p:nvPr/>
        </p:nvSpPr>
        <p:spPr>
          <a:xfrm>
            <a:off x="2150630" y="3100321"/>
            <a:ext cx="3765884" cy="1424318"/>
          </a:xfrm>
          <a:prstGeom prst="roundRect">
            <a:avLst/>
          </a:prstGeom>
          <a:solidFill>
            <a:srgbClr val="C7C7C7"/>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rgbClr val="1B3556"/>
                </a:solidFill>
              </a:rPr>
              <a:t>Automatic and manual assessment of ID documents globally, including real time facial comparison.</a:t>
            </a:r>
          </a:p>
          <a:p>
            <a:pPr marL="285750" indent="-285750">
              <a:buFont typeface="Arial" panose="020B0604020202020204" pitchFamily="34" charset="0"/>
              <a:buChar char="•"/>
            </a:pPr>
            <a:endParaRPr lang="en-GB" sz="1400">
              <a:solidFill>
                <a:srgbClr val="1B3556"/>
              </a:solidFill>
            </a:endParaRPr>
          </a:p>
          <a:p>
            <a:pPr marL="285750" indent="-285750">
              <a:buFont typeface="Arial" panose="020B0604020202020204" pitchFamily="34" charset="0"/>
              <a:buChar char="•"/>
            </a:pPr>
            <a:r>
              <a:rPr lang="en-GB" sz="1400">
                <a:solidFill>
                  <a:srgbClr val="1B3556"/>
                </a:solidFill>
              </a:rPr>
              <a:t>Authentication of utility bills and other proof of address documents.</a:t>
            </a:r>
          </a:p>
        </p:txBody>
      </p:sp>
      <p:sp>
        <p:nvSpPr>
          <p:cNvPr id="14" name="Rectangle: Rounded Corners 13">
            <a:extLst>
              <a:ext uri="{FF2B5EF4-FFF2-40B4-BE49-F238E27FC236}">
                <a16:creationId xmlns:a16="http://schemas.microsoft.com/office/drawing/2014/main" id="{EEE00B29-B0CC-44AD-924D-F4132D1E9B91}"/>
              </a:ext>
            </a:extLst>
          </p:cNvPr>
          <p:cNvSpPr/>
          <p:nvPr/>
        </p:nvSpPr>
        <p:spPr>
          <a:xfrm>
            <a:off x="201553" y="2987605"/>
            <a:ext cx="2020652" cy="1649750"/>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Document Services</a:t>
            </a:r>
          </a:p>
        </p:txBody>
      </p:sp>
      <p:sp>
        <p:nvSpPr>
          <p:cNvPr id="15" name="Rectangle: Rounded Corners 14">
            <a:extLst>
              <a:ext uri="{FF2B5EF4-FFF2-40B4-BE49-F238E27FC236}">
                <a16:creationId xmlns:a16="http://schemas.microsoft.com/office/drawing/2014/main" id="{D8BF9018-3C76-4A38-9DDD-9987EB19E0D9}"/>
              </a:ext>
            </a:extLst>
          </p:cNvPr>
          <p:cNvSpPr/>
          <p:nvPr/>
        </p:nvSpPr>
        <p:spPr>
          <a:xfrm>
            <a:off x="2150630" y="4912770"/>
            <a:ext cx="3765884" cy="1424318"/>
          </a:xfrm>
          <a:prstGeom prst="roundRect">
            <a:avLst/>
          </a:prstGeom>
          <a:solidFill>
            <a:srgbClr val="C7C7C7"/>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rgbClr val="1B3556"/>
                </a:solidFill>
              </a:rPr>
              <a:t>Access to global </a:t>
            </a:r>
            <a:r>
              <a:rPr lang="en-GB" sz="1600" err="1">
                <a:solidFill>
                  <a:srgbClr val="1B3556"/>
                </a:solidFill>
              </a:rPr>
              <a:t>eKYB</a:t>
            </a:r>
            <a:r>
              <a:rPr lang="en-GB" sz="1600">
                <a:solidFill>
                  <a:srgbClr val="1B3556"/>
                </a:solidFill>
              </a:rPr>
              <a:t> reports.</a:t>
            </a:r>
          </a:p>
          <a:p>
            <a:pPr marL="285750" indent="-285750">
              <a:buFont typeface="Arial" panose="020B0604020202020204" pitchFamily="34" charset="0"/>
              <a:buChar char="•"/>
            </a:pPr>
            <a:endParaRPr lang="en-GB" sz="1600">
              <a:solidFill>
                <a:srgbClr val="1B3556"/>
              </a:solidFill>
            </a:endParaRPr>
          </a:p>
          <a:p>
            <a:pPr marL="285750" indent="-285750">
              <a:buFont typeface="Arial" panose="020B0604020202020204" pitchFamily="34" charset="0"/>
              <a:buChar char="•"/>
            </a:pPr>
            <a:r>
              <a:rPr lang="en-GB" sz="1600">
                <a:solidFill>
                  <a:srgbClr val="1B3556"/>
                </a:solidFill>
              </a:rPr>
              <a:t>Ultimate Beneficial Owner (UBO) Identifier</a:t>
            </a:r>
            <a:r>
              <a:rPr lang="en-GB" sz="1400">
                <a:solidFill>
                  <a:srgbClr val="1B3556"/>
                </a:solidFill>
              </a:rPr>
              <a:t>.</a:t>
            </a:r>
          </a:p>
        </p:txBody>
      </p:sp>
      <p:sp>
        <p:nvSpPr>
          <p:cNvPr id="16" name="Rectangle: Rounded Corners 15">
            <a:extLst>
              <a:ext uri="{FF2B5EF4-FFF2-40B4-BE49-F238E27FC236}">
                <a16:creationId xmlns:a16="http://schemas.microsoft.com/office/drawing/2014/main" id="{A9AD56B9-2BF0-46C8-BDD5-ACC40DA7F6CE}"/>
              </a:ext>
            </a:extLst>
          </p:cNvPr>
          <p:cNvSpPr/>
          <p:nvPr/>
        </p:nvSpPr>
        <p:spPr>
          <a:xfrm>
            <a:off x="201553" y="4800054"/>
            <a:ext cx="2020652" cy="1649750"/>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Global</a:t>
            </a:r>
          </a:p>
          <a:p>
            <a:pPr algn="ctr"/>
            <a:r>
              <a:rPr lang="en-GB" sz="2800"/>
              <a:t>KYB</a:t>
            </a:r>
          </a:p>
        </p:txBody>
      </p:sp>
      <p:sp>
        <p:nvSpPr>
          <p:cNvPr id="19" name="Rectangle: Rounded Corners 18">
            <a:extLst>
              <a:ext uri="{FF2B5EF4-FFF2-40B4-BE49-F238E27FC236}">
                <a16:creationId xmlns:a16="http://schemas.microsoft.com/office/drawing/2014/main" id="{0E495EE7-E6A5-4D26-9CD5-38D17E7A72A3}"/>
              </a:ext>
            </a:extLst>
          </p:cNvPr>
          <p:cNvSpPr/>
          <p:nvPr/>
        </p:nvSpPr>
        <p:spPr>
          <a:xfrm>
            <a:off x="8286763" y="1339590"/>
            <a:ext cx="3765884" cy="1424318"/>
          </a:xfrm>
          <a:prstGeom prst="roundRect">
            <a:avLst/>
          </a:prstGeom>
          <a:solidFill>
            <a:srgbClr val="C7C7C7"/>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rgbClr val="1B3556"/>
                </a:solidFill>
              </a:rPr>
              <a:t>Standardise and populate address automatically to reduce infrastructure burden &amp; improve customer journey.</a:t>
            </a:r>
          </a:p>
          <a:p>
            <a:pPr marL="285750" indent="-285750">
              <a:buFont typeface="Arial" panose="020B0604020202020204" pitchFamily="34" charset="0"/>
              <a:buChar char="•"/>
            </a:pPr>
            <a:endParaRPr lang="en-GB" sz="1400">
              <a:solidFill>
                <a:srgbClr val="1B3556"/>
              </a:solidFill>
            </a:endParaRPr>
          </a:p>
          <a:p>
            <a:pPr marL="285750" indent="-285750">
              <a:buFont typeface="Arial" panose="020B0604020202020204" pitchFamily="34" charset="0"/>
              <a:buChar char="•"/>
            </a:pPr>
            <a:r>
              <a:rPr lang="en-GB" sz="1400">
                <a:solidFill>
                  <a:srgbClr val="1B3556"/>
                </a:solidFill>
              </a:rPr>
              <a:t>Cleanse name data to prevent bad data &amp; improve verification flow.</a:t>
            </a:r>
          </a:p>
        </p:txBody>
      </p:sp>
      <p:sp>
        <p:nvSpPr>
          <p:cNvPr id="20" name="Rectangle: Rounded Corners 19">
            <a:extLst>
              <a:ext uri="{FF2B5EF4-FFF2-40B4-BE49-F238E27FC236}">
                <a16:creationId xmlns:a16="http://schemas.microsoft.com/office/drawing/2014/main" id="{812B797C-FEE7-4F7A-897B-C30BC04A0C65}"/>
              </a:ext>
            </a:extLst>
          </p:cNvPr>
          <p:cNvSpPr/>
          <p:nvPr/>
        </p:nvSpPr>
        <p:spPr>
          <a:xfrm>
            <a:off x="6337686" y="1189044"/>
            <a:ext cx="2020652" cy="1635862"/>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Data Validation</a:t>
            </a:r>
          </a:p>
        </p:txBody>
      </p:sp>
      <p:sp>
        <p:nvSpPr>
          <p:cNvPr id="21" name="Rectangle: Rounded Corners 20">
            <a:extLst>
              <a:ext uri="{FF2B5EF4-FFF2-40B4-BE49-F238E27FC236}">
                <a16:creationId xmlns:a16="http://schemas.microsoft.com/office/drawing/2014/main" id="{57823AC0-84A6-429F-9921-9DD74ACCDDC4}"/>
              </a:ext>
            </a:extLst>
          </p:cNvPr>
          <p:cNvSpPr/>
          <p:nvPr/>
        </p:nvSpPr>
        <p:spPr>
          <a:xfrm>
            <a:off x="8286763" y="3152039"/>
            <a:ext cx="3765884" cy="1424318"/>
          </a:xfrm>
          <a:prstGeom prst="roundRect">
            <a:avLst/>
          </a:prstGeom>
          <a:solidFill>
            <a:srgbClr val="C7C7C7"/>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rgbClr val="1B3556"/>
                </a:solidFill>
              </a:rPr>
              <a:t>Assess alternate risk vectors (emails) to increase assurance of ID verification.</a:t>
            </a:r>
          </a:p>
          <a:p>
            <a:pPr marL="285750" indent="-285750">
              <a:buFont typeface="Arial" panose="020B0604020202020204" pitchFamily="34" charset="0"/>
              <a:buChar char="•"/>
            </a:pPr>
            <a:endParaRPr lang="en-GB" sz="1400">
              <a:solidFill>
                <a:srgbClr val="1B3556"/>
              </a:solidFill>
            </a:endParaRPr>
          </a:p>
          <a:p>
            <a:pPr marL="285750" indent="-285750">
              <a:buFont typeface="Arial" panose="020B0604020202020204" pitchFamily="34" charset="0"/>
              <a:buChar char="•"/>
            </a:pPr>
            <a:r>
              <a:rPr lang="en-GB" sz="1400">
                <a:solidFill>
                  <a:srgbClr val="1B3556"/>
                </a:solidFill>
              </a:rPr>
              <a:t>Verify the age of customers to ensure compliance with retail regulations.</a:t>
            </a:r>
          </a:p>
        </p:txBody>
      </p:sp>
      <p:sp>
        <p:nvSpPr>
          <p:cNvPr id="22" name="Rectangle: Rounded Corners 21">
            <a:extLst>
              <a:ext uri="{FF2B5EF4-FFF2-40B4-BE49-F238E27FC236}">
                <a16:creationId xmlns:a16="http://schemas.microsoft.com/office/drawing/2014/main" id="{9D0E9F1E-04F6-42A1-BEBD-B666BCAF6791}"/>
              </a:ext>
            </a:extLst>
          </p:cNvPr>
          <p:cNvSpPr/>
          <p:nvPr/>
        </p:nvSpPr>
        <p:spPr>
          <a:xfrm>
            <a:off x="6337686" y="3001493"/>
            <a:ext cx="2020652" cy="1635862"/>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Fraud Prevention</a:t>
            </a:r>
          </a:p>
        </p:txBody>
      </p:sp>
      <p:sp>
        <p:nvSpPr>
          <p:cNvPr id="23" name="Rectangle: Rounded Corners 22">
            <a:extLst>
              <a:ext uri="{FF2B5EF4-FFF2-40B4-BE49-F238E27FC236}">
                <a16:creationId xmlns:a16="http://schemas.microsoft.com/office/drawing/2014/main" id="{F8B68219-F8EC-49E5-A330-8A9C7457F9D0}"/>
              </a:ext>
            </a:extLst>
          </p:cNvPr>
          <p:cNvSpPr/>
          <p:nvPr/>
        </p:nvSpPr>
        <p:spPr>
          <a:xfrm>
            <a:off x="8286763" y="4964488"/>
            <a:ext cx="3765884" cy="1424318"/>
          </a:xfrm>
          <a:prstGeom prst="roundRect">
            <a:avLst/>
          </a:prstGeom>
          <a:solidFill>
            <a:srgbClr val="C7C7C7"/>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rgbClr val="1B3556"/>
                </a:solidFill>
              </a:rPr>
              <a:t>AML assessment of individuals and entities against a variety of global PEP, Sanctions, enforcement and adverse media.</a:t>
            </a:r>
          </a:p>
          <a:p>
            <a:pPr marL="285750" indent="-285750">
              <a:buFont typeface="Arial" panose="020B0604020202020204" pitchFamily="34" charset="0"/>
              <a:buChar char="•"/>
            </a:pPr>
            <a:endParaRPr lang="en-GB" sz="1400">
              <a:solidFill>
                <a:srgbClr val="1B3556"/>
              </a:solidFill>
            </a:endParaRPr>
          </a:p>
          <a:p>
            <a:pPr marL="285750" indent="-285750">
              <a:buFont typeface="Arial" panose="020B0604020202020204" pitchFamily="34" charset="0"/>
              <a:buChar char="•"/>
            </a:pPr>
            <a:r>
              <a:rPr lang="en-GB" sz="1400">
                <a:solidFill>
                  <a:srgbClr val="1B3556"/>
                </a:solidFill>
              </a:rPr>
              <a:t>Multiple data providers to match your risk requirements.</a:t>
            </a:r>
          </a:p>
        </p:txBody>
      </p:sp>
      <p:sp>
        <p:nvSpPr>
          <p:cNvPr id="24" name="Rectangle: Rounded Corners 23">
            <a:extLst>
              <a:ext uri="{FF2B5EF4-FFF2-40B4-BE49-F238E27FC236}">
                <a16:creationId xmlns:a16="http://schemas.microsoft.com/office/drawing/2014/main" id="{CA2E81F2-B0E5-44F5-A0EE-D7CC119F60C0}"/>
              </a:ext>
            </a:extLst>
          </p:cNvPr>
          <p:cNvSpPr/>
          <p:nvPr/>
        </p:nvSpPr>
        <p:spPr>
          <a:xfrm>
            <a:off x="6337686" y="4813942"/>
            <a:ext cx="2020652" cy="1635862"/>
          </a:xfrm>
          <a:prstGeom prst="roundRect">
            <a:avLst/>
          </a:prstGeom>
          <a:solidFill>
            <a:srgbClr val="608AD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AML Services</a:t>
            </a:r>
          </a:p>
        </p:txBody>
      </p:sp>
    </p:spTree>
    <p:extLst>
      <p:ext uri="{BB962C8B-B14F-4D97-AF65-F5344CB8AC3E}">
        <p14:creationId xmlns:p14="http://schemas.microsoft.com/office/powerpoint/2010/main" val="156574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VC becomes Entain under rebrand and strategy shift – 5 Star iGaming Media">
            <a:extLst>
              <a:ext uri="{FF2B5EF4-FFF2-40B4-BE49-F238E27FC236}">
                <a16:creationId xmlns:a16="http://schemas.microsoft.com/office/drawing/2014/main" id="{F79767DF-6BDE-4314-94FC-4FC052013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012" y="1746958"/>
            <a:ext cx="1687728" cy="1032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is (@Contis_) | Twitter">
            <a:extLst>
              <a:ext uri="{FF2B5EF4-FFF2-40B4-BE49-F238E27FC236}">
                <a16:creationId xmlns:a16="http://schemas.microsoft.com/office/drawing/2014/main" id="{EBAD577A-E1FC-4DAF-82CC-DB0FC7C62B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48" b="31921"/>
          <a:stretch/>
        </p:blipFill>
        <p:spPr bwMode="auto">
          <a:xfrm>
            <a:off x="2839464" y="2797055"/>
            <a:ext cx="1759355" cy="6057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144277-025B-47E2-BA9C-9C756C87B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7094" y="2316349"/>
            <a:ext cx="1420715" cy="550434"/>
          </a:xfrm>
          <a:prstGeom prst="rect">
            <a:avLst/>
          </a:prstGeom>
        </p:spPr>
      </p:pic>
      <p:cxnSp>
        <p:nvCxnSpPr>
          <p:cNvPr id="17" name="Straight Connector 16">
            <a:extLst>
              <a:ext uri="{FF2B5EF4-FFF2-40B4-BE49-F238E27FC236}">
                <a16:creationId xmlns:a16="http://schemas.microsoft.com/office/drawing/2014/main" id="{C2851A48-FDB6-410E-A271-FB22D05AB097}"/>
              </a:ext>
            </a:extLst>
          </p:cNvPr>
          <p:cNvCxnSpPr>
            <a:cxnSpLocks/>
          </p:cNvCxnSpPr>
          <p:nvPr/>
        </p:nvCxnSpPr>
        <p:spPr>
          <a:xfrm>
            <a:off x="4598671" y="1744119"/>
            <a:ext cx="7404" cy="4477812"/>
          </a:xfrm>
          <a:prstGeom prst="line">
            <a:avLst/>
          </a:prstGeom>
          <a:ln>
            <a:solidFill>
              <a:srgbClr val="608AD8"/>
            </a:solidFill>
          </a:ln>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6D5145FC-F2DD-4A76-8121-05BDF8007BDB}"/>
              </a:ext>
            </a:extLst>
          </p:cNvPr>
          <p:cNvSpPr txBox="1">
            <a:spLocks/>
          </p:cNvSpPr>
          <p:nvPr/>
        </p:nvSpPr>
        <p:spPr>
          <a:xfrm>
            <a:off x="9441968" y="1337181"/>
            <a:ext cx="1151476" cy="247947"/>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1" b="1">
                <a:solidFill>
                  <a:srgbClr val="608AD8"/>
                </a:solidFill>
                <a:latin typeface="Calibri"/>
                <a:cs typeface="Calibri"/>
              </a:rPr>
              <a:t>General</a:t>
            </a:r>
          </a:p>
        </p:txBody>
      </p:sp>
      <p:cxnSp>
        <p:nvCxnSpPr>
          <p:cNvPr id="19" name="Straight Connector 18">
            <a:extLst>
              <a:ext uri="{FF2B5EF4-FFF2-40B4-BE49-F238E27FC236}">
                <a16:creationId xmlns:a16="http://schemas.microsoft.com/office/drawing/2014/main" id="{D452B600-3FCA-4DE9-9C00-E4C569C04CDB}"/>
              </a:ext>
            </a:extLst>
          </p:cNvPr>
          <p:cNvCxnSpPr>
            <a:cxnSpLocks/>
          </p:cNvCxnSpPr>
          <p:nvPr/>
        </p:nvCxnSpPr>
        <p:spPr>
          <a:xfrm>
            <a:off x="9434398" y="5766835"/>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F4F865F0-8194-43B6-B4F4-79EC838F42D2}"/>
              </a:ext>
            </a:extLst>
          </p:cNvPr>
          <p:cNvSpPr txBox="1">
            <a:spLocks/>
          </p:cNvSpPr>
          <p:nvPr/>
        </p:nvSpPr>
        <p:spPr>
          <a:xfrm>
            <a:off x="2554793" y="1350825"/>
            <a:ext cx="1062375" cy="224276"/>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1" b="1">
                <a:solidFill>
                  <a:srgbClr val="608AD8"/>
                </a:solidFill>
                <a:latin typeface="Calibri"/>
                <a:cs typeface="Calibri"/>
              </a:rPr>
              <a:t>Payments</a:t>
            </a:r>
          </a:p>
        </p:txBody>
      </p:sp>
      <p:sp>
        <p:nvSpPr>
          <p:cNvPr id="22" name="Title 1">
            <a:extLst>
              <a:ext uri="{FF2B5EF4-FFF2-40B4-BE49-F238E27FC236}">
                <a16:creationId xmlns:a16="http://schemas.microsoft.com/office/drawing/2014/main" id="{C069BC4B-E145-4F2F-AD71-7C54453BE1F6}"/>
              </a:ext>
            </a:extLst>
          </p:cNvPr>
          <p:cNvSpPr txBox="1">
            <a:spLocks/>
          </p:cNvSpPr>
          <p:nvPr/>
        </p:nvSpPr>
        <p:spPr>
          <a:xfrm>
            <a:off x="5287751" y="1347821"/>
            <a:ext cx="1002716" cy="232347"/>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1" b="1">
                <a:solidFill>
                  <a:srgbClr val="608AD8"/>
                </a:solidFill>
                <a:latin typeface="Calibri"/>
                <a:cs typeface="Calibri"/>
              </a:rPr>
              <a:t>Gaming</a:t>
            </a:r>
          </a:p>
        </p:txBody>
      </p:sp>
      <p:sp>
        <p:nvSpPr>
          <p:cNvPr id="34" name="Rectangle 33">
            <a:extLst>
              <a:ext uri="{FF2B5EF4-FFF2-40B4-BE49-F238E27FC236}">
                <a16:creationId xmlns:a16="http://schemas.microsoft.com/office/drawing/2014/main" id="{7E368CE6-726D-4D0B-A51A-04B344A92DA0}"/>
              </a:ext>
            </a:extLst>
          </p:cNvPr>
          <p:cNvSpPr/>
          <p:nvPr/>
        </p:nvSpPr>
        <p:spPr>
          <a:xfrm>
            <a:off x="7050016" y="1244174"/>
            <a:ext cx="1629028" cy="523477"/>
          </a:xfrm>
          <a:prstGeom prst="rect">
            <a:avLst/>
          </a:prstGeom>
        </p:spPr>
        <p:txBody>
          <a:bodyPr wrap="square" anchor="t">
            <a:spAutoFit/>
          </a:bodyPr>
          <a:lstStyle/>
          <a:p>
            <a:r>
              <a:rPr lang="en-US" sz="1401" b="1">
                <a:solidFill>
                  <a:srgbClr val="608AD8"/>
                </a:solidFill>
                <a:latin typeface="Calibri"/>
                <a:ea typeface="+mj-ea"/>
                <a:cs typeface="Calibri"/>
              </a:rPr>
              <a:t>Foreign exchange/</a:t>
            </a:r>
          </a:p>
          <a:p>
            <a:r>
              <a:rPr lang="en-US" sz="1401" b="1">
                <a:solidFill>
                  <a:srgbClr val="608AD8"/>
                </a:solidFill>
                <a:latin typeface="Calibri"/>
                <a:ea typeface="+mj-ea"/>
                <a:cs typeface="Calibri"/>
              </a:rPr>
              <a:t>Currency trading</a:t>
            </a:r>
            <a:endParaRPr lang="en-US" sz="1401" b="1">
              <a:solidFill>
                <a:srgbClr val="608AD8"/>
              </a:solidFill>
              <a:highlight>
                <a:srgbClr val="FFFF00"/>
              </a:highlight>
              <a:latin typeface="Calibri"/>
              <a:cs typeface="Calibri"/>
            </a:endParaRPr>
          </a:p>
        </p:txBody>
      </p:sp>
      <p:pic>
        <p:nvPicPr>
          <p:cNvPr id="39" name="Picture 38">
            <a:extLst>
              <a:ext uri="{FF2B5EF4-FFF2-40B4-BE49-F238E27FC236}">
                <a16:creationId xmlns:a16="http://schemas.microsoft.com/office/drawing/2014/main" id="{B9602563-F9D2-4F05-B8EE-0695A05DFC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5915" y="4315618"/>
            <a:ext cx="1185282" cy="592642"/>
          </a:xfrm>
          <a:prstGeom prst="rect">
            <a:avLst/>
          </a:prstGeom>
        </p:spPr>
      </p:pic>
      <p:pic>
        <p:nvPicPr>
          <p:cNvPr id="40" name="Picture 39">
            <a:extLst>
              <a:ext uri="{FF2B5EF4-FFF2-40B4-BE49-F238E27FC236}">
                <a16:creationId xmlns:a16="http://schemas.microsoft.com/office/drawing/2014/main" id="{D9D8542D-4ADF-4D1A-9401-FC9BB380F3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49382" y="3769994"/>
            <a:ext cx="1386174" cy="416910"/>
          </a:xfrm>
          <a:prstGeom prst="rect">
            <a:avLst/>
          </a:prstGeom>
        </p:spPr>
      </p:pic>
      <p:pic>
        <p:nvPicPr>
          <p:cNvPr id="41" name="Picture 40">
            <a:extLst>
              <a:ext uri="{FF2B5EF4-FFF2-40B4-BE49-F238E27FC236}">
                <a16:creationId xmlns:a16="http://schemas.microsoft.com/office/drawing/2014/main" id="{BE745AE5-87B1-4322-89B8-48CB5A75D9B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3677" y="5695500"/>
            <a:ext cx="1228348" cy="416910"/>
          </a:xfrm>
          <a:prstGeom prst="rect">
            <a:avLst/>
          </a:prstGeom>
        </p:spPr>
      </p:pic>
      <p:pic>
        <p:nvPicPr>
          <p:cNvPr id="47" name="Picture 46">
            <a:extLst>
              <a:ext uri="{FF2B5EF4-FFF2-40B4-BE49-F238E27FC236}">
                <a16:creationId xmlns:a16="http://schemas.microsoft.com/office/drawing/2014/main" id="{79185046-A84E-48B6-96AA-8A73B1926F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02732" y="3217703"/>
            <a:ext cx="1418967" cy="302647"/>
          </a:xfrm>
          <a:prstGeom prst="rect">
            <a:avLst/>
          </a:prstGeom>
        </p:spPr>
      </p:pic>
      <p:pic>
        <p:nvPicPr>
          <p:cNvPr id="51" name="Picture 50">
            <a:extLst>
              <a:ext uri="{FF2B5EF4-FFF2-40B4-BE49-F238E27FC236}">
                <a16:creationId xmlns:a16="http://schemas.microsoft.com/office/drawing/2014/main" id="{B0B00A01-5489-4A9B-9208-BBE645A67F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52356" y="4295215"/>
            <a:ext cx="890370" cy="501774"/>
          </a:xfrm>
          <a:prstGeom prst="rect">
            <a:avLst/>
          </a:prstGeom>
        </p:spPr>
      </p:pic>
      <p:pic>
        <p:nvPicPr>
          <p:cNvPr id="2213" name="Picture 35" descr="image001">
            <a:extLst>
              <a:ext uri="{FF2B5EF4-FFF2-40B4-BE49-F238E27FC236}">
                <a16:creationId xmlns:a16="http://schemas.microsoft.com/office/drawing/2014/main" id="{D9146B06-CFE5-48C1-9443-20955BD2B86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494679" y="2331041"/>
            <a:ext cx="571161" cy="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extLst>
              <a:ext uri="{FF2B5EF4-FFF2-40B4-BE49-F238E27FC236}">
                <a16:creationId xmlns:a16="http://schemas.microsoft.com/office/drawing/2014/main" id="{3D81FA96-A972-43DA-9BDF-74296308AC2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46787" y="3934968"/>
            <a:ext cx="1420624" cy="320053"/>
          </a:xfrm>
          <a:prstGeom prst="rect">
            <a:avLst/>
          </a:prstGeom>
        </p:spPr>
      </p:pic>
      <p:pic>
        <p:nvPicPr>
          <p:cNvPr id="2" name="Picture 1">
            <a:extLst>
              <a:ext uri="{FF2B5EF4-FFF2-40B4-BE49-F238E27FC236}">
                <a16:creationId xmlns:a16="http://schemas.microsoft.com/office/drawing/2014/main" id="{753E5594-0A51-A448-8476-4C6830D458E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30151" y="2910300"/>
            <a:ext cx="1399420" cy="640857"/>
          </a:xfrm>
          <a:prstGeom prst="rect">
            <a:avLst/>
          </a:prstGeom>
        </p:spPr>
      </p:pic>
      <p:pic>
        <p:nvPicPr>
          <p:cNvPr id="6" name="Picture 5">
            <a:extLst>
              <a:ext uri="{FF2B5EF4-FFF2-40B4-BE49-F238E27FC236}">
                <a16:creationId xmlns:a16="http://schemas.microsoft.com/office/drawing/2014/main" id="{41F711CA-3646-4B74-8EE2-328B3C4184BC}"/>
              </a:ext>
            </a:extLst>
          </p:cNvPr>
          <p:cNvPicPr>
            <a:picLocks noChangeAspect="1"/>
          </p:cNvPicPr>
          <p:nvPr/>
        </p:nvPicPr>
        <p:blipFill>
          <a:blip r:embed="rId13"/>
          <a:stretch>
            <a:fillRect/>
          </a:stretch>
        </p:blipFill>
        <p:spPr>
          <a:xfrm>
            <a:off x="9071367" y="5717098"/>
            <a:ext cx="1506155" cy="364548"/>
          </a:xfrm>
          <a:prstGeom prst="rect">
            <a:avLst/>
          </a:prstGeom>
        </p:spPr>
      </p:pic>
      <p:pic>
        <p:nvPicPr>
          <p:cNvPr id="12" name="Picture 11">
            <a:extLst>
              <a:ext uri="{FF2B5EF4-FFF2-40B4-BE49-F238E27FC236}">
                <a16:creationId xmlns:a16="http://schemas.microsoft.com/office/drawing/2014/main" id="{090457ED-FB73-4363-9418-E037A11CA150}"/>
              </a:ext>
            </a:extLst>
          </p:cNvPr>
          <p:cNvPicPr>
            <a:picLocks noChangeAspect="1"/>
          </p:cNvPicPr>
          <p:nvPr/>
        </p:nvPicPr>
        <p:blipFill>
          <a:blip r:embed="rId14"/>
          <a:stretch>
            <a:fillRect/>
          </a:stretch>
        </p:blipFill>
        <p:spPr>
          <a:xfrm>
            <a:off x="9130152" y="3445606"/>
            <a:ext cx="1300219" cy="367292"/>
          </a:xfrm>
          <a:prstGeom prst="rect">
            <a:avLst/>
          </a:prstGeom>
        </p:spPr>
      </p:pic>
      <p:pic>
        <p:nvPicPr>
          <p:cNvPr id="31" name="Picture 30">
            <a:extLst>
              <a:ext uri="{FF2B5EF4-FFF2-40B4-BE49-F238E27FC236}">
                <a16:creationId xmlns:a16="http://schemas.microsoft.com/office/drawing/2014/main" id="{07ECA4E7-2CBB-41B1-8A10-093AA9C5CFDF}"/>
              </a:ext>
            </a:extLst>
          </p:cNvPr>
          <p:cNvPicPr>
            <a:picLocks noChangeAspect="1"/>
          </p:cNvPicPr>
          <p:nvPr/>
        </p:nvPicPr>
        <p:blipFill>
          <a:blip r:embed="rId15"/>
          <a:stretch>
            <a:fillRect/>
          </a:stretch>
        </p:blipFill>
        <p:spPr>
          <a:xfrm>
            <a:off x="9879391" y="4500522"/>
            <a:ext cx="714053" cy="676473"/>
          </a:xfrm>
          <a:prstGeom prst="rect">
            <a:avLst/>
          </a:prstGeom>
        </p:spPr>
      </p:pic>
      <p:pic>
        <p:nvPicPr>
          <p:cNvPr id="33" name="Picture 32">
            <a:extLst>
              <a:ext uri="{FF2B5EF4-FFF2-40B4-BE49-F238E27FC236}">
                <a16:creationId xmlns:a16="http://schemas.microsoft.com/office/drawing/2014/main" id="{26C2CD60-8A20-4CAC-AB61-1003F5D547D4}"/>
              </a:ext>
            </a:extLst>
          </p:cNvPr>
          <p:cNvPicPr>
            <a:picLocks noChangeAspect="1"/>
          </p:cNvPicPr>
          <p:nvPr/>
        </p:nvPicPr>
        <p:blipFill>
          <a:blip r:embed="rId16"/>
          <a:stretch>
            <a:fillRect/>
          </a:stretch>
        </p:blipFill>
        <p:spPr>
          <a:xfrm>
            <a:off x="9184734" y="5254500"/>
            <a:ext cx="1290254" cy="385092"/>
          </a:xfrm>
          <a:prstGeom prst="rect">
            <a:avLst/>
          </a:prstGeom>
        </p:spPr>
      </p:pic>
      <p:pic>
        <p:nvPicPr>
          <p:cNvPr id="57" name="Picture 56">
            <a:extLst>
              <a:ext uri="{FF2B5EF4-FFF2-40B4-BE49-F238E27FC236}">
                <a16:creationId xmlns:a16="http://schemas.microsoft.com/office/drawing/2014/main" id="{2F261F45-71F9-4181-B13E-8B0CB807BF80}"/>
              </a:ext>
            </a:extLst>
          </p:cNvPr>
          <p:cNvPicPr>
            <a:picLocks noChangeAspect="1"/>
          </p:cNvPicPr>
          <p:nvPr/>
        </p:nvPicPr>
        <p:blipFill>
          <a:blip r:embed="rId17"/>
          <a:stretch>
            <a:fillRect/>
          </a:stretch>
        </p:blipFill>
        <p:spPr>
          <a:xfrm>
            <a:off x="9028264" y="3914250"/>
            <a:ext cx="1541492" cy="463207"/>
          </a:xfrm>
          <a:prstGeom prst="rect">
            <a:avLst/>
          </a:prstGeom>
        </p:spPr>
      </p:pic>
      <p:pic>
        <p:nvPicPr>
          <p:cNvPr id="59" name="Picture 58">
            <a:extLst>
              <a:ext uri="{FF2B5EF4-FFF2-40B4-BE49-F238E27FC236}">
                <a16:creationId xmlns:a16="http://schemas.microsoft.com/office/drawing/2014/main" id="{C4208D57-4D99-41E9-910F-08487A33A287}"/>
              </a:ext>
            </a:extLst>
          </p:cNvPr>
          <p:cNvPicPr>
            <a:picLocks noChangeAspect="1"/>
          </p:cNvPicPr>
          <p:nvPr/>
        </p:nvPicPr>
        <p:blipFill>
          <a:blip r:embed="rId18"/>
          <a:stretch>
            <a:fillRect/>
          </a:stretch>
        </p:blipFill>
        <p:spPr>
          <a:xfrm>
            <a:off x="5079371" y="2565620"/>
            <a:ext cx="1106162" cy="965448"/>
          </a:xfrm>
          <a:prstGeom prst="rect">
            <a:avLst/>
          </a:prstGeom>
        </p:spPr>
      </p:pic>
      <p:pic>
        <p:nvPicPr>
          <p:cNvPr id="61" name="Picture 60">
            <a:extLst>
              <a:ext uri="{FF2B5EF4-FFF2-40B4-BE49-F238E27FC236}">
                <a16:creationId xmlns:a16="http://schemas.microsoft.com/office/drawing/2014/main" id="{B3823594-53DC-417E-B680-4F576606A6C1}"/>
              </a:ext>
            </a:extLst>
          </p:cNvPr>
          <p:cNvPicPr/>
          <p:nvPr/>
        </p:nvPicPr>
        <p:blipFill>
          <a:blip r:embed="rId19"/>
          <a:stretch>
            <a:fillRect/>
          </a:stretch>
        </p:blipFill>
        <p:spPr>
          <a:xfrm>
            <a:off x="7316265" y="1978416"/>
            <a:ext cx="900292" cy="1046388"/>
          </a:xfrm>
          <a:prstGeom prst="rect">
            <a:avLst/>
          </a:prstGeom>
        </p:spPr>
      </p:pic>
      <p:pic>
        <p:nvPicPr>
          <p:cNvPr id="60" name="Picture 59">
            <a:extLst>
              <a:ext uri="{FF2B5EF4-FFF2-40B4-BE49-F238E27FC236}">
                <a16:creationId xmlns:a16="http://schemas.microsoft.com/office/drawing/2014/main" id="{CA22F60E-0FDC-48DF-83F8-F43B66E74DF7}"/>
              </a:ext>
            </a:extLst>
          </p:cNvPr>
          <p:cNvPicPr>
            <a:picLocks noChangeAspect="1"/>
          </p:cNvPicPr>
          <p:nvPr/>
        </p:nvPicPr>
        <p:blipFill>
          <a:blip r:embed="rId20"/>
          <a:stretch>
            <a:fillRect/>
          </a:stretch>
        </p:blipFill>
        <p:spPr>
          <a:xfrm>
            <a:off x="4773687" y="5607889"/>
            <a:ext cx="1827602" cy="504391"/>
          </a:xfrm>
          <a:prstGeom prst="rect">
            <a:avLst/>
          </a:prstGeom>
        </p:spPr>
      </p:pic>
      <p:pic>
        <p:nvPicPr>
          <p:cNvPr id="62" name="Picture 61">
            <a:extLst>
              <a:ext uri="{FF2B5EF4-FFF2-40B4-BE49-F238E27FC236}">
                <a16:creationId xmlns:a16="http://schemas.microsoft.com/office/drawing/2014/main" id="{CA6B7E83-EF3A-4D34-B231-EC7A56CE4ECA}"/>
              </a:ext>
            </a:extLst>
          </p:cNvPr>
          <p:cNvPicPr>
            <a:picLocks noChangeAspect="1"/>
          </p:cNvPicPr>
          <p:nvPr/>
        </p:nvPicPr>
        <p:blipFill>
          <a:blip r:embed="rId21"/>
          <a:stretch>
            <a:fillRect/>
          </a:stretch>
        </p:blipFill>
        <p:spPr>
          <a:xfrm>
            <a:off x="3377410" y="3422410"/>
            <a:ext cx="949092" cy="913121"/>
          </a:xfrm>
          <a:prstGeom prst="rect">
            <a:avLst/>
          </a:prstGeom>
        </p:spPr>
      </p:pic>
      <p:pic>
        <p:nvPicPr>
          <p:cNvPr id="2210" name="Picture 2209">
            <a:extLst>
              <a:ext uri="{FF2B5EF4-FFF2-40B4-BE49-F238E27FC236}">
                <a16:creationId xmlns:a16="http://schemas.microsoft.com/office/drawing/2014/main" id="{B065E93E-CE79-46FE-80A2-A1EA1C4A9A2F}"/>
              </a:ext>
            </a:extLst>
          </p:cNvPr>
          <p:cNvPicPr>
            <a:picLocks noChangeAspect="1"/>
          </p:cNvPicPr>
          <p:nvPr/>
        </p:nvPicPr>
        <p:blipFill>
          <a:blip r:embed="rId22"/>
          <a:stretch>
            <a:fillRect/>
          </a:stretch>
        </p:blipFill>
        <p:spPr>
          <a:xfrm>
            <a:off x="7088610" y="4988841"/>
            <a:ext cx="1247211" cy="545495"/>
          </a:xfrm>
          <a:prstGeom prst="rect">
            <a:avLst/>
          </a:prstGeom>
        </p:spPr>
      </p:pic>
      <p:pic>
        <p:nvPicPr>
          <p:cNvPr id="2211" name="Picture 2210">
            <a:extLst>
              <a:ext uri="{FF2B5EF4-FFF2-40B4-BE49-F238E27FC236}">
                <a16:creationId xmlns:a16="http://schemas.microsoft.com/office/drawing/2014/main" id="{EDC5E207-838C-4C5C-AE3A-06CCBA137C03}"/>
              </a:ext>
            </a:extLst>
          </p:cNvPr>
          <p:cNvPicPr>
            <a:picLocks noChangeAspect="1"/>
          </p:cNvPicPr>
          <p:nvPr/>
        </p:nvPicPr>
        <p:blipFill>
          <a:blip r:embed="rId23"/>
          <a:stretch>
            <a:fillRect/>
          </a:stretch>
        </p:blipFill>
        <p:spPr>
          <a:xfrm>
            <a:off x="1695900" y="5789940"/>
            <a:ext cx="1329893" cy="339486"/>
          </a:xfrm>
          <a:prstGeom prst="rect">
            <a:avLst/>
          </a:prstGeom>
        </p:spPr>
      </p:pic>
      <p:pic>
        <p:nvPicPr>
          <p:cNvPr id="2212" name="Picture 2211">
            <a:extLst>
              <a:ext uri="{FF2B5EF4-FFF2-40B4-BE49-F238E27FC236}">
                <a16:creationId xmlns:a16="http://schemas.microsoft.com/office/drawing/2014/main" id="{D9067A2C-78B1-4DD7-8D5B-2296051B7873}"/>
              </a:ext>
            </a:extLst>
          </p:cNvPr>
          <p:cNvPicPr>
            <a:picLocks noChangeAspect="1"/>
          </p:cNvPicPr>
          <p:nvPr/>
        </p:nvPicPr>
        <p:blipFill>
          <a:blip r:embed="rId24"/>
          <a:stretch>
            <a:fillRect/>
          </a:stretch>
        </p:blipFill>
        <p:spPr>
          <a:xfrm>
            <a:off x="1633972" y="3499350"/>
            <a:ext cx="1369492" cy="325081"/>
          </a:xfrm>
          <a:prstGeom prst="rect">
            <a:avLst/>
          </a:prstGeom>
        </p:spPr>
      </p:pic>
      <p:pic>
        <p:nvPicPr>
          <p:cNvPr id="2214" name="Picture 2213">
            <a:extLst>
              <a:ext uri="{FF2B5EF4-FFF2-40B4-BE49-F238E27FC236}">
                <a16:creationId xmlns:a16="http://schemas.microsoft.com/office/drawing/2014/main" id="{48A0551B-A312-4826-9FC2-BB46156AC1C1}"/>
              </a:ext>
            </a:extLst>
          </p:cNvPr>
          <p:cNvPicPr>
            <a:picLocks noChangeAspect="1"/>
          </p:cNvPicPr>
          <p:nvPr/>
        </p:nvPicPr>
        <p:blipFill>
          <a:blip r:embed="rId25"/>
          <a:stretch>
            <a:fillRect/>
          </a:stretch>
        </p:blipFill>
        <p:spPr>
          <a:xfrm>
            <a:off x="4845542" y="4837082"/>
            <a:ext cx="1480297" cy="752085"/>
          </a:xfrm>
          <a:prstGeom prst="rect">
            <a:avLst/>
          </a:prstGeom>
        </p:spPr>
      </p:pic>
      <p:cxnSp>
        <p:nvCxnSpPr>
          <p:cNvPr id="73" name="Straight Connector 72">
            <a:extLst>
              <a:ext uri="{FF2B5EF4-FFF2-40B4-BE49-F238E27FC236}">
                <a16:creationId xmlns:a16="http://schemas.microsoft.com/office/drawing/2014/main" id="{6F639E07-9F25-475C-9869-FB45BA298617}"/>
              </a:ext>
            </a:extLst>
          </p:cNvPr>
          <p:cNvCxnSpPr>
            <a:cxnSpLocks/>
          </p:cNvCxnSpPr>
          <p:nvPr/>
        </p:nvCxnSpPr>
        <p:spPr>
          <a:xfrm>
            <a:off x="6771973" y="1744119"/>
            <a:ext cx="7404" cy="4477812"/>
          </a:xfrm>
          <a:prstGeom prst="line">
            <a:avLst/>
          </a:prstGeom>
          <a:ln>
            <a:solidFill>
              <a:srgbClr val="608AD8"/>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C139AB9-FF80-483D-9561-2986F2B93D8C}"/>
              </a:ext>
            </a:extLst>
          </p:cNvPr>
          <p:cNvCxnSpPr>
            <a:cxnSpLocks/>
          </p:cNvCxnSpPr>
          <p:nvPr/>
        </p:nvCxnSpPr>
        <p:spPr>
          <a:xfrm>
            <a:off x="8704101" y="1754693"/>
            <a:ext cx="7404" cy="4477812"/>
          </a:xfrm>
          <a:prstGeom prst="line">
            <a:avLst/>
          </a:prstGeom>
          <a:ln>
            <a:solidFill>
              <a:srgbClr val="608AD8"/>
            </a:solidFill>
          </a:ln>
        </p:spPr>
        <p:style>
          <a:lnRef idx="2">
            <a:schemeClr val="accent1"/>
          </a:lnRef>
          <a:fillRef idx="0">
            <a:schemeClr val="accent1"/>
          </a:fillRef>
          <a:effectRef idx="1">
            <a:schemeClr val="accent1"/>
          </a:effectRef>
          <a:fontRef idx="minor">
            <a:schemeClr val="tx1"/>
          </a:fontRef>
        </p:style>
      </p:cxnSp>
      <p:pic>
        <p:nvPicPr>
          <p:cNvPr id="2219" name="Picture 2218">
            <a:extLst>
              <a:ext uri="{FF2B5EF4-FFF2-40B4-BE49-F238E27FC236}">
                <a16:creationId xmlns:a16="http://schemas.microsoft.com/office/drawing/2014/main" id="{31587C44-9261-44B5-8A85-0A0EFF92D092}"/>
              </a:ext>
            </a:extLst>
          </p:cNvPr>
          <p:cNvPicPr>
            <a:picLocks noChangeAspect="1"/>
          </p:cNvPicPr>
          <p:nvPr/>
        </p:nvPicPr>
        <p:blipFill>
          <a:blip r:embed="rId26"/>
          <a:stretch>
            <a:fillRect/>
          </a:stretch>
        </p:blipFill>
        <p:spPr>
          <a:xfrm>
            <a:off x="8980049" y="4490509"/>
            <a:ext cx="853737" cy="749710"/>
          </a:xfrm>
          <a:prstGeom prst="rect">
            <a:avLst/>
          </a:prstGeom>
        </p:spPr>
      </p:pic>
      <p:pic>
        <p:nvPicPr>
          <p:cNvPr id="2220" name="Picture 2219">
            <a:extLst>
              <a:ext uri="{FF2B5EF4-FFF2-40B4-BE49-F238E27FC236}">
                <a16:creationId xmlns:a16="http://schemas.microsoft.com/office/drawing/2014/main" id="{08892BC4-45F8-45FD-97CE-58FEEDA726F1}"/>
              </a:ext>
            </a:extLst>
          </p:cNvPr>
          <p:cNvPicPr>
            <a:picLocks noChangeAspect="1"/>
          </p:cNvPicPr>
          <p:nvPr/>
        </p:nvPicPr>
        <p:blipFill>
          <a:blip r:embed="rId27"/>
          <a:stretch>
            <a:fillRect/>
          </a:stretch>
        </p:blipFill>
        <p:spPr>
          <a:xfrm>
            <a:off x="8839550" y="1863222"/>
            <a:ext cx="875948" cy="371979"/>
          </a:xfrm>
          <a:prstGeom prst="rect">
            <a:avLst/>
          </a:prstGeom>
        </p:spPr>
      </p:pic>
      <p:pic>
        <p:nvPicPr>
          <p:cNvPr id="8" name="Picture 7">
            <a:extLst>
              <a:ext uri="{FF2B5EF4-FFF2-40B4-BE49-F238E27FC236}">
                <a16:creationId xmlns:a16="http://schemas.microsoft.com/office/drawing/2014/main" id="{AA4A6239-1C5C-4FCF-8911-F080F9831E1F}"/>
              </a:ext>
            </a:extLst>
          </p:cNvPr>
          <p:cNvPicPr>
            <a:picLocks noChangeAspect="1"/>
          </p:cNvPicPr>
          <p:nvPr/>
        </p:nvPicPr>
        <p:blipFill>
          <a:blip r:embed="rId28"/>
          <a:stretch>
            <a:fillRect/>
          </a:stretch>
        </p:blipFill>
        <p:spPr>
          <a:xfrm>
            <a:off x="3234458" y="5675791"/>
            <a:ext cx="1312603" cy="316596"/>
          </a:xfrm>
          <a:prstGeom prst="rect">
            <a:avLst/>
          </a:prstGeom>
        </p:spPr>
      </p:pic>
      <p:pic>
        <p:nvPicPr>
          <p:cNvPr id="10" name="Picture 9">
            <a:extLst>
              <a:ext uri="{FF2B5EF4-FFF2-40B4-BE49-F238E27FC236}">
                <a16:creationId xmlns:a16="http://schemas.microsoft.com/office/drawing/2014/main" id="{641B0535-43CD-4401-A3F0-0C412059A447}"/>
              </a:ext>
            </a:extLst>
          </p:cNvPr>
          <p:cNvPicPr>
            <a:picLocks noChangeAspect="1"/>
          </p:cNvPicPr>
          <p:nvPr/>
        </p:nvPicPr>
        <p:blipFill>
          <a:blip r:embed="rId29"/>
          <a:stretch>
            <a:fillRect/>
          </a:stretch>
        </p:blipFill>
        <p:spPr>
          <a:xfrm>
            <a:off x="4773687" y="4421461"/>
            <a:ext cx="1700437" cy="502684"/>
          </a:xfrm>
          <a:prstGeom prst="rect">
            <a:avLst/>
          </a:prstGeom>
        </p:spPr>
      </p:pic>
      <p:pic>
        <p:nvPicPr>
          <p:cNvPr id="3" name="Picture 2">
            <a:extLst>
              <a:ext uri="{FF2B5EF4-FFF2-40B4-BE49-F238E27FC236}">
                <a16:creationId xmlns:a16="http://schemas.microsoft.com/office/drawing/2014/main" id="{4457E4CA-D272-44F4-B976-848F58B2ED56}"/>
              </a:ext>
            </a:extLst>
          </p:cNvPr>
          <p:cNvPicPr>
            <a:picLocks noChangeAspect="1"/>
          </p:cNvPicPr>
          <p:nvPr/>
        </p:nvPicPr>
        <p:blipFill>
          <a:blip r:embed="rId30"/>
          <a:stretch>
            <a:fillRect/>
          </a:stretch>
        </p:blipFill>
        <p:spPr>
          <a:xfrm>
            <a:off x="1470090" y="5363708"/>
            <a:ext cx="1670436" cy="329691"/>
          </a:xfrm>
          <a:prstGeom prst="rect">
            <a:avLst/>
          </a:prstGeom>
        </p:spPr>
      </p:pic>
      <p:sp>
        <p:nvSpPr>
          <p:cNvPr id="50" name="TextBox 49">
            <a:extLst>
              <a:ext uri="{FF2B5EF4-FFF2-40B4-BE49-F238E27FC236}">
                <a16:creationId xmlns:a16="http://schemas.microsoft.com/office/drawing/2014/main" id="{CAD25D24-91BC-42F7-A04E-A00BB1FAE787}"/>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53" name="Title 1">
            <a:extLst>
              <a:ext uri="{FF2B5EF4-FFF2-40B4-BE49-F238E27FC236}">
                <a16:creationId xmlns:a16="http://schemas.microsoft.com/office/drawing/2014/main" id="{E5446DFE-1586-4F5E-BBB8-E23DDBAEC6FE}"/>
              </a:ext>
            </a:extLst>
          </p:cNvPr>
          <p:cNvSpPr txBox="1">
            <a:spLocks/>
          </p:cNvSpPr>
          <p:nvPr/>
        </p:nvSpPr>
        <p:spPr>
          <a:xfrm>
            <a:off x="353380" y="333390"/>
            <a:ext cx="5742620" cy="747733"/>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a:solidFill>
                  <a:srgbClr val="002060"/>
                </a:solidFill>
                <a:latin typeface="Arial" panose="020B0604020202020204" pitchFamily="34" charset="0"/>
                <a:cs typeface="Arial" panose="020B0604020202020204" pitchFamily="34" charset="0"/>
              </a:rPr>
              <a:t>OUR CUSTOMER SUCCESS</a:t>
            </a:r>
          </a:p>
        </p:txBody>
      </p:sp>
      <p:sp>
        <p:nvSpPr>
          <p:cNvPr id="55" name="Rectangle 54">
            <a:extLst>
              <a:ext uri="{FF2B5EF4-FFF2-40B4-BE49-F238E27FC236}">
                <a16:creationId xmlns:a16="http://schemas.microsoft.com/office/drawing/2014/main" id="{98DC6D4D-B77E-44B1-BA1D-1E64A7C2C8B1}"/>
              </a:ext>
            </a:extLst>
          </p:cNvPr>
          <p:cNvSpPr/>
          <p:nvPr/>
        </p:nvSpPr>
        <p:spPr>
          <a:xfrm>
            <a:off x="478464" y="920618"/>
            <a:ext cx="4690568"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1911AD5A-E1EC-4E2B-8B95-42E8CAE25EBA}"/>
              </a:ext>
            </a:extLst>
          </p:cNvPr>
          <p:cNvSpPr txBox="1"/>
          <p:nvPr/>
        </p:nvSpPr>
        <p:spPr>
          <a:xfrm>
            <a:off x="11539870" y="6581000"/>
            <a:ext cx="6432698" cy="276999"/>
          </a:xfrm>
          <a:prstGeom prst="rect">
            <a:avLst/>
          </a:prstGeom>
          <a:noFill/>
        </p:spPr>
        <p:txBody>
          <a:bodyPr wrap="square" rtlCol="0">
            <a:spAutoFit/>
          </a:bodyPr>
          <a:lstStyle/>
          <a:p>
            <a:r>
              <a:rPr lang="en-GB" sz="1200">
                <a:solidFill>
                  <a:srgbClr val="1B3556"/>
                </a:solidFill>
              </a:rPr>
              <a:t>Page 6</a:t>
            </a:r>
          </a:p>
        </p:txBody>
      </p:sp>
      <p:pic>
        <p:nvPicPr>
          <p:cNvPr id="1028" name="Picture 4" descr="nimbl review: Is it worth the monthly fee? | Finder UK">
            <a:extLst>
              <a:ext uri="{FF2B5EF4-FFF2-40B4-BE49-F238E27FC236}">
                <a16:creationId xmlns:a16="http://schemas.microsoft.com/office/drawing/2014/main" id="{EB9DBC57-00C1-450A-BE98-12767607296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00691" y="2558616"/>
            <a:ext cx="1099275" cy="1099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K's first socially distanced way to pay pilots in Bristol — Open Finance |  Moneyhub Enterprise">
            <a:extLst>
              <a:ext uri="{FF2B5EF4-FFF2-40B4-BE49-F238E27FC236}">
                <a16:creationId xmlns:a16="http://schemas.microsoft.com/office/drawing/2014/main" id="{3635B5A8-F373-4F0D-ADAB-8F9656F13367}"/>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l="9079" t="33103" r="9051" b="31980"/>
          <a:stretch/>
        </p:blipFill>
        <p:spPr bwMode="auto">
          <a:xfrm>
            <a:off x="1374333" y="4827654"/>
            <a:ext cx="1640476" cy="393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rgin Experience Days - Gift Ideas | Experience Gifts">
            <a:extLst>
              <a:ext uri="{FF2B5EF4-FFF2-40B4-BE49-F238E27FC236}">
                <a16:creationId xmlns:a16="http://schemas.microsoft.com/office/drawing/2014/main" id="{4C714F24-DD32-49B8-8BC4-8630339CA18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41145" y="1428767"/>
            <a:ext cx="1777722" cy="8386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ne Click Ltd | LinkedIn">
            <a:extLst>
              <a:ext uri="{FF2B5EF4-FFF2-40B4-BE49-F238E27FC236}">
                <a16:creationId xmlns:a16="http://schemas.microsoft.com/office/drawing/2014/main" id="{BF320033-FDB6-4E57-8DAA-C0DD03D5BBA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43500" y="3494266"/>
            <a:ext cx="1050378" cy="10503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zolution: Face-to-Face Experiences, Remotely">
            <a:extLst>
              <a:ext uri="{FF2B5EF4-FFF2-40B4-BE49-F238E27FC236}">
                <a16:creationId xmlns:a16="http://schemas.microsoft.com/office/drawing/2014/main" id="{8F8C6519-F6A5-49CD-AA98-76F17F69EA2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49610" y="2159413"/>
            <a:ext cx="1976283" cy="7189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ecome untouchable with Lanistar's polymorphic card - Lanistar">
            <a:extLst>
              <a:ext uri="{FF2B5EF4-FFF2-40B4-BE49-F238E27FC236}">
                <a16:creationId xmlns:a16="http://schemas.microsoft.com/office/drawing/2014/main" id="{431CFB18-87C5-4774-8B19-8245E9AF7050}"/>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16904" b="15636"/>
          <a:stretch/>
        </p:blipFill>
        <p:spPr bwMode="auto">
          <a:xfrm>
            <a:off x="2910337" y="4305951"/>
            <a:ext cx="1646955" cy="5832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C135DC7-4DBE-45D2-B960-86C8EAFCE74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7552" y="4894728"/>
            <a:ext cx="1283690" cy="71316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oHenry - Fast Track">
            <a:extLst>
              <a:ext uri="{FF2B5EF4-FFF2-40B4-BE49-F238E27FC236}">
                <a16:creationId xmlns:a16="http://schemas.microsoft.com/office/drawing/2014/main" id="{6D564410-BFDA-4D17-9950-318B91306F9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39325" y="1743716"/>
            <a:ext cx="1513611" cy="516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y360 Logo Pack">
            <a:extLst>
              <a:ext uri="{FF2B5EF4-FFF2-40B4-BE49-F238E27FC236}">
                <a16:creationId xmlns:a16="http://schemas.microsoft.com/office/drawing/2014/main" id="{9FBA356A-7C5B-4BEA-97C0-27D7333B37C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780259" y="1874175"/>
            <a:ext cx="1151477" cy="41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6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B355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A9587-068B-41E1-8904-A277DC0CF234}"/>
              </a:ext>
            </a:extLst>
          </p:cNvPr>
          <p:cNvSpPr txBox="1"/>
          <p:nvPr/>
        </p:nvSpPr>
        <p:spPr>
          <a:xfrm>
            <a:off x="4042084" y="2721114"/>
            <a:ext cx="8149916" cy="707886"/>
          </a:xfrm>
          <a:prstGeom prst="rect">
            <a:avLst/>
          </a:prstGeom>
          <a:noFill/>
        </p:spPr>
        <p:txBody>
          <a:bodyPr wrap="square" rtlCol="0">
            <a:spAutoFit/>
          </a:bodyPr>
          <a:lstStyle/>
          <a:p>
            <a:r>
              <a:rPr lang="en-GB" sz="4000" b="1">
                <a:solidFill>
                  <a:srgbClr val="33E1D0"/>
                </a:solidFill>
                <a:latin typeface="Arial" panose="020B0604020202020204" pitchFamily="34" charset="0"/>
                <a:cs typeface="Arial" panose="020B0604020202020204" pitchFamily="34" charset="0"/>
              </a:rPr>
              <a:t>HOW IT WORKS</a:t>
            </a:r>
          </a:p>
        </p:txBody>
      </p:sp>
      <p:pic>
        <p:nvPicPr>
          <p:cNvPr id="4" name="Picture 3">
            <a:extLst>
              <a:ext uri="{FF2B5EF4-FFF2-40B4-BE49-F238E27FC236}">
                <a16:creationId xmlns:a16="http://schemas.microsoft.com/office/drawing/2014/main" id="{E7EFC6AB-49B8-4571-AB44-FB84FFF41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2789" y="5198402"/>
            <a:ext cx="1326422" cy="1456465"/>
          </a:xfrm>
          <a:prstGeom prst="rect">
            <a:avLst/>
          </a:prstGeom>
        </p:spPr>
      </p:pic>
      <p:sp>
        <p:nvSpPr>
          <p:cNvPr id="5" name="TextBox 4">
            <a:extLst>
              <a:ext uri="{FF2B5EF4-FFF2-40B4-BE49-F238E27FC236}">
                <a16:creationId xmlns:a16="http://schemas.microsoft.com/office/drawing/2014/main" id="{E33D7178-27A7-49C2-9A68-E6806822663A}"/>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Tree>
    <p:extLst>
      <p:ext uri="{BB962C8B-B14F-4D97-AF65-F5344CB8AC3E}">
        <p14:creationId xmlns:p14="http://schemas.microsoft.com/office/powerpoint/2010/main" val="226148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B9D2C7-CC2A-4DE0-842B-F9462004A39B}"/>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
        <p:nvSpPr>
          <p:cNvPr id="8" name="Title 1">
            <a:extLst>
              <a:ext uri="{FF2B5EF4-FFF2-40B4-BE49-F238E27FC236}">
                <a16:creationId xmlns:a16="http://schemas.microsoft.com/office/drawing/2014/main" id="{3CBE0EEE-C9DB-46C1-942A-7A7B9F981C6B}"/>
              </a:ext>
            </a:extLst>
          </p:cNvPr>
          <p:cNvSpPr txBox="1">
            <a:spLocks/>
          </p:cNvSpPr>
          <p:nvPr/>
        </p:nvSpPr>
        <p:spPr>
          <a:xfrm>
            <a:off x="353380" y="333390"/>
            <a:ext cx="5742620" cy="747733"/>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a:solidFill>
                  <a:srgbClr val="002060"/>
                </a:solidFill>
                <a:latin typeface="Arial" panose="020B0604020202020204" pitchFamily="34" charset="0"/>
                <a:cs typeface="Arial" panose="020B0604020202020204" pitchFamily="34" charset="0"/>
              </a:rPr>
              <a:t>THE PROCESS</a:t>
            </a:r>
          </a:p>
        </p:txBody>
      </p:sp>
      <p:sp>
        <p:nvSpPr>
          <p:cNvPr id="9" name="Rectangle 8">
            <a:extLst>
              <a:ext uri="{FF2B5EF4-FFF2-40B4-BE49-F238E27FC236}">
                <a16:creationId xmlns:a16="http://schemas.microsoft.com/office/drawing/2014/main" id="{9E8A9A2C-6523-4BAD-88D6-F4CB4B405547}"/>
              </a:ext>
            </a:extLst>
          </p:cNvPr>
          <p:cNvSpPr/>
          <p:nvPr/>
        </p:nvSpPr>
        <p:spPr>
          <a:xfrm>
            <a:off x="467832" y="904207"/>
            <a:ext cx="2541181" cy="45719"/>
          </a:xfrm>
          <a:prstGeom prst="rect">
            <a:avLst/>
          </a:prstGeom>
          <a:solidFill>
            <a:srgbClr val="608AD8"/>
          </a:solidFill>
          <a:ln>
            <a:solidFill>
              <a:srgbClr val="60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08AD8"/>
              </a:solidFill>
            </a:endParaRPr>
          </a:p>
        </p:txBody>
      </p:sp>
      <p:sp>
        <p:nvSpPr>
          <p:cNvPr id="10" name="TextBox 9">
            <a:extLst>
              <a:ext uri="{FF2B5EF4-FFF2-40B4-BE49-F238E27FC236}">
                <a16:creationId xmlns:a16="http://schemas.microsoft.com/office/drawing/2014/main" id="{0DB45DAC-8548-4D0A-8FB4-21E627F3F8A3}"/>
              </a:ext>
            </a:extLst>
          </p:cNvPr>
          <p:cNvSpPr txBox="1"/>
          <p:nvPr/>
        </p:nvSpPr>
        <p:spPr>
          <a:xfrm>
            <a:off x="11539870" y="6581000"/>
            <a:ext cx="6432698" cy="276999"/>
          </a:xfrm>
          <a:prstGeom prst="rect">
            <a:avLst/>
          </a:prstGeom>
          <a:noFill/>
        </p:spPr>
        <p:txBody>
          <a:bodyPr wrap="square" rtlCol="0">
            <a:spAutoFit/>
          </a:bodyPr>
          <a:lstStyle/>
          <a:p>
            <a:r>
              <a:rPr lang="en-GB" sz="1200">
                <a:solidFill>
                  <a:srgbClr val="1B3556"/>
                </a:solidFill>
              </a:rPr>
              <a:t>Page 8</a:t>
            </a:r>
          </a:p>
        </p:txBody>
      </p:sp>
      <p:pic>
        <p:nvPicPr>
          <p:cNvPr id="3" name="Picture 2" descr="Icon&#10;&#10;Description automatically generated">
            <a:extLst>
              <a:ext uri="{FF2B5EF4-FFF2-40B4-BE49-F238E27FC236}">
                <a16:creationId xmlns:a16="http://schemas.microsoft.com/office/drawing/2014/main" id="{E17BBBD9-10A3-4B22-8B73-279B4BDFA757}"/>
              </a:ext>
            </a:extLst>
          </p:cNvPr>
          <p:cNvPicPr>
            <a:picLocks noChangeAspect="1"/>
          </p:cNvPicPr>
          <p:nvPr/>
        </p:nvPicPr>
        <p:blipFill>
          <a:blip r:embed="rId3"/>
          <a:stretch>
            <a:fillRect/>
          </a:stretch>
        </p:blipFill>
        <p:spPr>
          <a:xfrm>
            <a:off x="467832" y="1520744"/>
            <a:ext cx="1812445" cy="1812445"/>
          </a:xfrm>
          <a:prstGeom prst="rect">
            <a:avLst/>
          </a:prstGeom>
        </p:spPr>
      </p:pic>
      <p:pic>
        <p:nvPicPr>
          <p:cNvPr id="6" name="Picture 5" descr="Icon&#10;&#10;Description automatically generated">
            <a:extLst>
              <a:ext uri="{FF2B5EF4-FFF2-40B4-BE49-F238E27FC236}">
                <a16:creationId xmlns:a16="http://schemas.microsoft.com/office/drawing/2014/main" id="{995BFABC-AE11-47ED-A2A3-E00AB5E07A9F}"/>
              </a:ext>
            </a:extLst>
          </p:cNvPr>
          <p:cNvPicPr>
            <a:picLocks noChangeAspect="1"/>
          </p:cNvPicPr>
          <p:nvPr/>
        </p:nvPicPr>
        <p:blipFill>
          <a:blip r:embed="rId4"/>
          <a:stretch>
            <a:fillRect/>
          </a:stretch>
        </p:blipFill>
        <p:spPr>
          <a:xfrm>
            <a:off x="3600167" y="1520744"/>
            <a:ext cx="1812445" cy="1812445"/>
          </a:xfrm>
          <a:prstGeom prst="rect">
            <a:avLst/>
          </a:prstGeom>
        </p:spPr>
      </p:pic>
      <p:pic>
        <p:nvPicPr>
          <p:cNvPr id="14" name="Picture 13" descr="Icon&#10;&#10;Description automatically generated">
            <a:extLst>
              <a:ext uri="{FF2B5EF4-FFF2-40B4-BE49-F238E27FC236}">
                <a16:creationId xmlns:a16="http://schemas.microsoft.com/office/drawing/2014/main" id="{006F6CBD-4FDC-4D5F-A189-01C0596133F2}"/>
              </a:ext>
            </a:extLst>
          </p:cNvPr>
          <p:cNvPicPr>
            <a:picLocks noChangeAspect="1"/>
          </p:cNvPicPr>
          <p:nvPr/>
        </p:nvPicPr>
        <p:blipFill>
          <a:blip r:embed="rId5"/>
          <a:stretch>
            <a:fillRect/>
          </a:stretch>
        </p:blipFill>
        <p:spPr>
          <a:xfrm>
            <a:off x="6732502" y="1520743"/>
            <a:ext cx="1812445" cy="1812445"/>
          </a:xfrm>
          <a:prstGeom prst="rect">
            <a:avLst/>
          </a:prstGeom>
        </p:spPr>
      </p:pic>
      <p:pic>
        <p:nvPicPr>
          <p:cNvPr id="16" name="Picture 15" descr="Icon&#10;&#10;Description automatically generated">
            <a:extLst>
              <a:ext uri="{FF2B5EF4-FFF2-40B4-BE49-F238E27FC236}">
                <a16:creationId xmlns:a16="http://schemas.microsoft.com/office/drawing/2014/main" id="{4239A1D9-9A70-4C41-B0AF-E9B8FCAA32BB}"/>
              </a:ext>
            </a:extLst>
          </p:cNvPr>
          <p:cNvPicPr>
            <a:picLocks noChangeAspect="1"/>
          </p:cNvPicPr>
          <p:nvPr/>
        </p:nvPicPr>
        <p:blipFill>
          <a:blip r:embed="rId6"/>
          <a:stretch>
            <a:fillRect/>
          </a:stretch>
        </p:blipFill>
        <p:spPr>
          <a:xfrm>
            <a:off x="9864838" y="1520744"/>
            <a:ext cx="1812446" cy="1812446"/>
          </a:xfrm>
          <a:prstGeom prst="rect">
            <a:avLst/>
          </a:prstGeom>
        </p:spPr>
      </p:pic>
      <p:sp>
        <p:nvSpPr>
          <p:cNvPr id="17" name="TextBox 16">
            <a:extLst>
              <a:ext uri="{FF2B5EF4-FFF2-40B4-BE49-F238E27FC236}">
                <a16:creationId xmlns:a16="http://schemas.microsoft.com/office/drawing/2014/main" id="{A7F2EEF7-2FDD-4FA2-8938-5B558B9706D3}"/>
              </a:ext>
            </a:extLst>
          </p:cNvPr>
          <p:cNvSpPr txBox="1"/>
          <p:nvPr/>
        </p:nvSpPr>
        <p:spPr>
          <a:xfrm>
            <a:off x="467832" y="3649044"/>
            <a:ext cx="2041452" cy="2616101"/>
          </a:xfrm>
          <a:prstGeom prst="rect">
            <a:avLst/>
          </a:prstGeom>
          <a:noFill/>
        </p:spPr>
        <p:txBody>
          <a:bodyPr wrap="square" rtlCol="0">
            <a:spAutoFit/>
          </a:bodyPr>
          <a:lstStyle/>
          <a:p>
            <a:pPr algn="ctr"/>
            <a:r>
              <a:rPr lang="en-GB" b="1" u="sng">
                <a:solidFill>
                  <a:srgbClr val="608AD8"/>
                </a:solidFill>
                <a:latin typeface="Arial" panose="020B0604020202020204" pitchFamily="34" charset="0"/>
                <a:cs typeface="Arial" panose="020B0604020202020204" pitchFamily="34" charset="0"/>
              </a:rPr>
              <a:t>Enquiry</a:t>
            </a:r>
          </a:p>
          <a:p>
            <a:pPr algn="ctr"/>
            <a:endParaRPr lang="en-GB" b="1">
              <a:solidFill>
                <a:srgbClr val="33E1D0"/>
              </a:solidFill>
              <a:latin typeface="Arial" panose="020B0604020202020204" pitchFamily="34" charset="0"/>
              <a:cs typeface="Arial" panose="020B0604020202020204" pitchFamily="34" charset="0"/>
            </a:endParaRPr>
          </a:p>
          <a:p>
            <a:pPr algn="ctr"/>
            <a:r>
              <a:rPr lang="en-GB" sz="1600">
                <a:solidFill>
                  <a:srgbClr val="1B3556"/>
                </a:solidFill>
                <a:latin typeface="Arial" panose="020B0604020202020204" pitchFamily="34" charset="0"/>
                <a:cs typeface="Arial" panose="020B0604020202020204" pitchFamily="34" charset="0"/>
              </a:rPr>
              <a:t>Enquiry from a potential client asking for KYC, AML, ID Verification, Know Your Business, Fraud Prevention, Anti-Money Laundering.</a:t>
            </a:r>
          </a:p>
        </p:txBody>
      </p:sp>
      <p:sp>
        <p:nvSpPr>
          <p:cNvPr id="18" name="TextBox 17">
            <a:extLst>
              <a:ext uri="{FF2B5EF4-FFF2-40B4-BE49-F238E27FC236}">
                <a16:creationId xmlns:a16="http://schemas.microsoft.com/office/drawing/2014/main" id="{15506B95-3878-4D93-BF6C-1E1023951D79}"/>
              </a:ext>
            </a:extLst>
          </p:cNvPr>
          <p:cNvSpPr txBox="1"/>
          <p:nvPr/>
        </p:nvSpPr>
        <p:spPr>
          <a:xfrm>
            <a:off x="3485663" y="3647296"/>
            <a:ext cx="2041452" cy="2123658"/>
          </a:xfrm>
          <a:prstGeom prst="rect">
            <a:avLst/>
          </a:prstGeom>
          <a:noFill/>
        </p:spPr>
        <p:txBody>
          <a:bodyPr wrap="square" rtlCol="0">
            <a:spAutoFit/>
          </a:bodyPr>
          <a:lstStyle/>
          <a:p>
            <a:pPr algn="ctr"/>
            <a:r>
              <a:rPr lang="en-GB" b="1" u="sng">
                <a:solidFill>
                  <a:srgbClr val="608AD8"/>
                </a:solidFill>
                <a:latin typeface="Arial" panose="020B0604020202020204" pitchFamily="34" charset="0"/>
                <a:cs typeface="Arial" panose="020B0604020202020204" pitchFamily="34" charset="0"/>
              </a:rPr>
              <a:t>Referral</a:t>
            </a:r>
          </a:p>
          <a:p>
            <a:pPr algn="ctr"/>
            <a:endParaRPr lang="en-GB" b="1">
              <a:solidFill>
                <a:srgbClr val="33E1D0"/>
              </a:solidFill>
              <a:latin typeface="Arial" panose="020B0604020202020204" pitchFamily="34" charset="0"/>
              <a:cs typeface="Arial" panose="020B0604020202020204" pitchFamily="34" charset="0"/>
            </a:endParaRPr>
          </a:p>
          <a:p>
            <a:pPr algn="ctr"/>
            <a:r>
              <a:rPr lang="en-GB" sz="1600">
                <a:solidFill>
                  <a:srgbClr val="1B3556"/>
                </a:solidFill>
                <a:latin typeface="Arial" panose="020B0604020202020204" pitchFamily="34" charset="0"/>
                <a:cs typeface="Arial" panose="020B0604020202020204" pitchFamily="34" charset="0"/>
              </a:rPr>
              <a:t>Your business refers the prospect to W2 through an email introduction to your designated Partner Executive.</a:t>
            </a:r>
          </a:p>
        </p:txBody>
      </p:sp>
      <p:sp>
        <p:nvSpPr>
          <p:cNvPr id="19" name="TextBox 18">
            <a:extLst>
              <a:ext uri="{FF2B5EF4-FFF2-40B4-BE49-F238E27FC236}">
                <a16:creationId xmlns:a16="http://schemas.microsoft.com/office/drawing/2014/main" id="{0C485737-F1ED-41E2-AB36-EB9686494065}"/>
              </a:ext>
            </a:extLst>
          </p:cNvPr>
          <p:cNvSpPr txBox="1"/>
          <p:nvPr/>
        </p:nvSpPr>
        <p:spPr>
          <a:xfrm>
            <a:off x="6617998" y="3647296"/>
            <a:ext cx="2041452" cy="1631216"/>
          </a:xfrm>
          <a:prstGeom prst="rect">
            <a:avLst/>
          </a:prstGeom>
          <a:noFill/>
        </p:spPr>
        <p:txBody>
          <a:bodyPr wrap="square" rtlCol="0">
            <a:spAutoFit/>
          </a:bodyPr>
          <a:lstStyle/>
          <a:p>
            <a:pPr algn="ctr"/>
            <a:r>
              <a:rPr lang="en-GB" b="1" u="sng">
                <a:solidFill>
                  <a:srgbClr val="608AD8"/>
                </a:solidFill>
                <a:latin typeface="Arial" panose="020B0604020202020204" pitchFamily="34" charset="0"/>
                <a:cs typeface="Arial" panose="020B0604020202020204" pitchFamily="34" charset="0"/>
              </a:rPr>
              <a:t>Win</a:t>
            </a:r>
          </a:p>
          <a:p>
            <a:pPr algn="ctr"/>
            <a:endParaRPr lang="en-GB" b="1">
              <a:solidFill>
                <a:srgbClr val="33E1D0"/>
              </a:solidFill>
              <a:latin typeface="Arial" panose="020B0604020202020204" pitchFamily="34" charset="0"/>
              <a:cs typeface="Arial" panose="020B0604020202020204" pitchFamily="34" charset="0"/>
            </a:endParaRPr>
          </a:p>
          <a:p>
            <a:pPr algn="ctr"/>
            <a:r>
              <a:rPr lang="en-GB" sz="1600">
                <a:solidFill>
                  <a:srgbClr val="1B3556"/>
                </a:solidFill>
                <a:latin typeface="Arial" panose="020B0604020202020204" pitchFamily="34" charset="0"/>
                <a:cs typeface="Arial" panose="020B0604020202020204" pitchFamily="34" charset="0"/>
              </a:rPr>
              <a:t>Demos take place, contracts are signed, and the deal is signed with W2.</a:t>
            </a:r>
          </a:p>
        </p:txBody>
      </p:sp>
      <p:sp>
        <p:nvSpPr>
          <p:cNvPr id="20" name="TextBox 19">
            <a:extLst>
              <a:ext uri="{FF2B5EF4-FFF2-40B4-BE49-F238E27FC236}">
                <a16:creationId xmlns:a16="http://schemas.microsoft.com/office/drawing/2014/main" id="{A658082F-BF17-4A79-9BA9-B04D653C6263}"/>
              </a:ext>
            </a:extLst>
          </p:cNvPr>
          <p:cNvSpPr txBox="1"/>
          <p:nvPr/>
        </p:nvSpPr>
        <p:spPr>
          <a:xfrm>
            <a:off x="9750335" y="3647296"/>
            <a:ext cx="2041452" cy="2739211"/>
          </a:xfrm>
          <a:prstGeom prst="rect">
            <a:avLst/>
          </a:prstGeom>
          <a:noFill/>
        </p:spPr>
        <p:txBody>
          <a:bodyPr wrap="square" rtlCol="0">
            <a:spAutoFit/>
          </a:bodyPr>
          <a:lstStyle/>
          <a:p>
            <a:pPr algn="ctr"/>
            <a:r>
              <a:rPr lang="en-GB" b="1" u="sng">
                <a:solidFill>
                  <a:srgbClr val="608AD8"/>
                </a:solidFill>
                <a:latin typeface="Arial" panose="020B0604020202020204" pitchFamily="34" charset="0"/>
                <a:cs typeface="Arial" panose="020B0604020202020204" pitchFamily="34" charset="0"/>
              </a:rPr>
              <a:t>Commission</a:t>
            </a:r>
          </a:p>
          <a:p>
            <a:pPr algn="ctr"/>
            <a:endParaRPr lang="en-GB" b="1">
              <a:solidFill>
                <a:srgbClr val="33E1D0"/>
              </a:solidFill>
              <a:latin typeface="Arial" panose="020B0604020202020204" pitchFamily="34" charset="0"/>
              <a:cs typeface="Arial" panose="020B0604020202020204" pitchFamily="34" charset="0"/>
            </a:endParaRPr>
          </a:p>
          <a:p>
            <a:pPr algn="ctr"/>
            <a:r>
              <a:rPr lang="en-GB" sz="1600">
                <a:solidFill>
                  <a:srgbClr val="1B3556"/>
                </a:solidFill>
                <a:latin typeface="Arial" panose="020B0604020202020204" pitchFamily="34" charset="0"/>
                <a:cs typeface="Arial" panose="020B0604020202020204" pitchFamily="34" charset="0"/>
              </a:rPr>
              <a:t>You receive your finders fee. Did we forget to mention we can refer business to you as well? </a:t>
            </a:r>
            <a:r>
              <a:rPr lang="en-GB" sz="1400" i="1">
                <a:solidFill>
                  <a:srgbClr val="1B3556"/>
                </a:solidFill>
                <a:latin typeface="Arial" panose="020B0604020202020204" pitchFamily="34" charset="0"/>
                <a:cs typeface="Arial" panose="020B0604020202020204" pitchFamily="34" charset="0"/>
              </a:rPr>
              <a:t>*commission paid based on referral agreement being signed.</a:t>
            </a:r>
            <a:endParaRPr lang="en-GB" sz="1600" i="1">
              <a:solidFill>
                <a:srgbClr val="1B3556"/>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5844DC14-6BE0-460D-8377-E9E4CD86D343}"/>
              </a:ext>
            </a:extLst>
          </p:cNvPr>
          <p:cNvCxnSpPr>
            <a:cxnSpLocks/>
          </p:cNvCxnSpPr>
          <p:nvPr/>
        </p:nvCxnSpPr>
        <p:spPr>
          <a:xfrm>
            <a:off x="2509284" y="2584152"/>
            <a:ext cx="699934" cy="0"/>
          </a:xfrm>
          <a:prstGeom prst="straightConnector1">
            <a:avLst/>
          </a:prstGeom>
          <a:ln>
            <a:solidFill>
              <a:srgbClr val="33E1D0"/>
            </a:solidFill>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44E5A744-A1C7-4421-B53C-6FC4FB57EFF5}"/>
              </a:ext>
            </a:extLst>
          </p:cNvPr>
          <p:cNvCxnSpPr>
            <a:cxnSpLocks/>
          </p:cNvCxnSpPr>
          <p:nvPr/>
        </p:nvCxnSpPr>
        <p:spPr>
          <a:xfrm>
            <a:off x="5746033" y="2577504"/>
            <a:ext cx="699934" cy="0"/>
          </a:xfrm>
          <a:prstGeom prst="straightConnector1">
            <a:avLst/>
          </a:prstGeom>
          <a:ln>
            <a:solidFill>
              <a:srgbClr val="33E1D0"/>
            </a:solidFill>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12B82FFD-6C1C-4B0C-89DD-AC4419B9ABA8}"/>
              </a:ext>
            </a:extLst>
          </p:cNvPr>
          <p:cNvCxnSpPr>
            <a:cxnSpLocks/>
          </p:cNvCxnSpPr>
          <p:nvPr/>
        </p:nvCxnSpPr>
        <p:spPr>
          <a:xfrm>
            <a:off x="8960610" y="2574841"/>
            <a:ext cx="699934" cy="0"/>
          </a:xfrm>
          <a:prstGeom prst="straightConnector1">
            <a:avLst/>
          </a:prstGeom>
          <a:ln>
            <a:solidFill>
              <a:srgbClr val="33E1D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645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1B355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A9587-068B-41E1-8904-A277DC0CF234}"/>
              </a:ext>
            </a:extLst>
          </p:cNvPr>
          <p:cNvSpPr txBox="1"/>
          <p:nvPr/>
        </p:nvSpPr>
        <p:spPr>
          <a:xfrm>
            <a:off x="2021042" y="2721114"/>
            <a:ext cx="8149916" cy="707886"/>
          </a:xfrm>
          <a:prstGeom prst="rect">
            <a:avLst/>
          </a:prstGeom>
          <a:noFill/>
        </p:spPr>
        <p:txBody>
          <a:bodyPr wrap="square" rtlCol="0">
            <a:spAutoFit/>
          </a:bodyPr>
          <a:lstStyle/>
          <a:p>
            <a:pPr algn="ctr"/>
            <a:r>
              <a:rPr lang="en-GB" sz="4000" b="1">
                <a:solidFill>
                  <a:srgbClr val="33E1D0"/>
                </a:solidFill>
                <a:latin typeface="Arial" panose="020B0604020202020204" pitchFamily="34" charset="0"/>
                <a:cs typeface="Arial" panose="020B0604020202020204" pitchFamily="34" charset="0"/>
              </a:rPr>
              <a:t>QUESTIONS?</a:t>
            </a:r>
          </a:p>
        </p:txBody>
      </p:sp>
      <p:pic>
        <p:nvPicPr>
          <p:cNvPr id="4" name="Picture 3">
            <a:extLst>
              <a:ext uri="{FF2B5EF4-FFF2-40B4-BE49-F238E27FC236}">
                <a16:creationId xmlns:a16="http://schemas.microsoft.com/office/drawing/2014/main" id="{E7EFC6AB-49B8-4571-AB44-FB84FFF41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2789" y="5198402"/>
            <a:ext cx="1326422" cy="1456465"/>
          </a:xfrm>
          <a:prstGeom prst="rect">
            <a:avLst/>
          </a:prstGeom>
        </p:spPr>
      </p:pic>
      <p:sp>
        <p:nvSpPr>
          <p:cNvPr id="5" name="TextBox 4">
            <a:extLst>
              <a:ext uri="{FF2B5EF4-FFF2-40B4-BE49-F238E27FC236}">
                <a16:creationId xmlns:a16="http://schemas.microsoft.com/office/drawing/2014/main" id="{E33D7178-27A7-49C2-9A68-E6806822663A}"/>
              </a:ext>
            </a:extLst>
          </p:cNvPr>
          <p:cNvSpPr txBox="1"/>
          <p:nvPr/>
        </p:nvSpPr>
        <p:spPr>
          <a:xfrm>
            <a:off x="0" y="6581001"/>
            <a:ext cx="6432698" cy="276999"/>
          </a:xfrm>
          <a:prstGeom prst="rect">
            <a:avLst/>
          </a:prstGeom>
          <a:noFill/>
        </p:spPr>
        <p:txBody>
          <a:bodyPr wrap="square" rtlCol="0">
            <a:spAutoFit/>
          </a:bodyPr>
          <a:lstStyle/>
          <a:p>
            <a:r>
              <a:rPr lang="en-GB" sz="1200">
                <a:solidFill>
                  <a:srgbClr val="1B3556"/>
                </a:solidFill>
              </a:rPr>
              <a:t>Copyright 2021. W2 Global Data Solutions Ltd. </a:t>
            </a:r>
          </a:p>
        </p:txBody>
      </p:sp>
    </p:spTree>
    <p:extLst>
      <p:ext uri="{BB962C8B-B14F-4D97-AF65-F5344CB8AC3E}">
        <p14:creationId xmlns:p14="http://schemas.microsoft.com/office/powerpoint/2010/main" val="1016968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FB47AAD2FDAE4A8199B5EE2E90A2A1" ma:contentTypeVersion="13" ma:contentTypeDescription="Create a new document." ma:contentTypeScope="" ma:versionID="bc845e30c649cef0f2e4531a281190ff">
  <xsd:schema xmlns:xsd="http://www.w3.org/2001/XMLSchema" xmlns:xs="http://www.w3.org/2001/XMLSchema" xmlns:p="http://schemas.microsoft.com/office/2006/metadata/properties" xmlns:ns3="155f65bb-baa6-42da-95db-d6f0c06bf6a8" xmlns:ns4="c059b97d-0e0b-4460-a266-b0579f3b7f0e" targetNamespace="http://schemas.microsoft.com/office/2006/metadata/properties" ma:root="true" ma:fieldsID="8dcd75e385fcaba43cb8d33d88d689ec" ns3:_="" ns4:_="">
    <xsd:import namespace="155f65bb-baa6-42da-95db-d6f0c06bf6a8"/>
    <xsd:import namespace="c059b97d-0e0b-4460-a266-b0579f3b7f0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f65bb-baa6-42da-95db-d6f0c06bf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9b97d-0e0b-4460-a266-b0579f3b7f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F17F37-F84A-435C-BE16-19455B9AE1BF}">
  <ds:schemaRefs>
    <ds:schemaRef ds:uri="http://schemas.microsoft.com/sharepoint/v3/contenttype/forms"/>
  </ds:schemaRefs>
</ds:datastoreItem>
</file>

<file path=customXml/itemProps2.xml><?xml version="1.0" encoding="utf-8"?>
<ds:datastoreItem xmlns:ds="http://schemas.openxmlformats.org/officeDocument/2006/customXml" ds:itemID="{BF3404CC-FC44-4592-B1CA-C723B71F71AC}">
  <ds:schemaRefs>
    <ds:schemaRef ds:uri="155f65bb-baa6-42da-95db-d6f0c06bf6a8"/>
    <ds:schemaRef ds:uri="c059b97d-0e0b-4460-a266-b0579f3b7f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CF151F-A6A4-4F6B-89EE-71F0DAB96967}">
  <ds:schemaRefs>
    <ds:schemaRef ds:uri="155f65bb-baa6-42da-95db-d6f0c06bf6a8"/>
    <ds:schemaRef ds:uri="c059b97d-0e0b-4460-a266-b0579f3b7f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837</Words>
  <Application>Microsoft Office PowerPoint</Application>
  <PresentationFormat>Widescreen</PresentationFormat>
  <Paragraphs>122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Vaksdal</dc:creator>
  <cp:lastModifiedBy>James Roberts</cp:lastModifiedBy>
  <cp:revision>1</cp:revision>
  <dcterms:created xsi:type="dcterms:W3CDTF">2018-12-20T13:06:38Z</dcterms:created>
  <dcterms:modified xsi:type="dcterms:W3CDTF">2021-10-13T10:27:09Z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0x010100C4FB47AAD2FDAE4A8199B5EE2E90A2A1</vt:lpwstr>
  </property>
</Properties>
</file>