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2"/>
  </p:notesMasterIdLst>
  <p:handoutMasterIdLst>
    <p:handoutMasterId r:id="rId13"/>
  </p:handoutMasterIdLst>
  <p:sldIdLst>
    <p:sldId id="256" r:id="rId5"/>
    <p:sldId id="610" r:id="rId6"/>
    <p:sldId id="426" r:id="rId7"/>
    <p:sldId id="439" r:id="rId8"/>
    <p:sldId id="597" r:id="rId9"/>
    <p:sldId id="598" r:id="rId10"/>
    <p:sldId id="59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y Vaksdal" initials="NV" lastIdx="1" clrIdx="0">
    <p:extLst>
      <p:ext uri="{19B8F6BF-5375-455C-9EA6-DF929625EA0E}">
        <p15:presenceInfo xmlns:p15="http://schemas.microsoft.com/office/powerpoint/2012/main" userId="S::nicky.vaksdal@w2globaldata.com::fa4da3b5-287c-4a73-ac48-151bbe8d3e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08AD8"/>
    <a:srgbClr val="1B3556"/>
    <a:srgbClr val="33E1D0"/>
    <a:srgbClr val="D9D9D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13D81E-2D92-4F36-9D5C-52D9E9EB15D2}" v="5" dt="2021-10-13T10:12:09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Roberts" userId="afc4b487-3adb-4506-99d7-368b13f1b8e1" providerId="ADAL" clId="{4F376736-C925-409D-B281-F69CAD7093D4}"/>
    <pc:docChg chg="delSld modSld sldOrd">
      <pc:chgData name="James Roberts" userId="afc4b487-3adb-4506-99d7-368b13f1b8e1" providerId="ADAL" clId="{4F376736-C925-409D-B281-F69CAD7093D4}" dt="2021-10-13T10:16:04.698" v="13" actId="2696"/>
      <pc:docMkLst>
        <pc:docMk/>
      </pc:docMkLst>
      <pc:sldChg chg="del">
        <pc:chgData name="James Roberts" userId="afc4b487-3adb-4506-99d7-368b13f1b8e1" providerId="ADAL" clId="{4F376736-C925-409D-B281-F69CAD7093D4}" dt="2021-10-13T10:14:54.687" v="0" actId="47"/>
        <pc:sldMkLst>
          <pc:docMk/>
          <pc:sldMk cId="2856956458" sldId="258"/>
        </pc:sldMkLst>
      </pc:sldChg>
      <pc:sldChg chg="modSp del mod">
        <pc:chgData name="James Roberts" userId="afc4b487-3adb-4506-99d7-368b13f1b8e1" providerId="ADAL" clId="{4F376736-C925-409D-B281-F69CAD7093D4}" dt="2021-10-13T10:16:04.698" v="13" actId="2696"/>
        <pc:sldMkLst>
          <pc:docMk/>
          <pc:sldMk cId="2722098454" sldId="262"/>
        </pc:sldMkLst>
        <pc:spChg chg="mod">
          <ac:chgData name="James Roberts" userId="afc4b487-3adb-4506-99d7-368b13f1b8e1" providerId="ADAL" clId="{4F376736-C925-409D-B281-F69CAD7093D4}" dt="2021-10-13T10:15:55.496" v="12" actId="20577"/>
          <ac:spMkLst>
            <pc:docMk/>
            <pc:sldMk cId="2722098454" sldId="262"/>
            <ac:spMk id="10" creationId="{B64CB3F4-9A36-4A81-8943-77A46C6D7330}"/>
          </ac:spMkLst>
        </pc:spChg>
      </pc:sldChg>
      <pc:sldChg chg="ord">
        <pc:chgData name="James Roberts" userId="afc4b487-3adb-4506-99d7-368b13f1b8e1" providerId="ADAL" clId="{4F376736-C925-409D-B281-F69CAD7093D4}" dt="2021-10-13T10:14:59.078" v="2"/>
        <pc:sldMkLst>
          <pc:docMk/>
          <pc:sldMk cId="3576114131" sldId="426"/>
        </pc:sldMkLst>
      </pc:sldChg>
      <pc:sldChg chg="modSp mod">
        <pc:chgData name="James Roberts" userId="afc4b487-3adb-4506-99d7-368b13f1b8e1" providerId="ADAL" clId="{4F376736-C925-409D-B281-F69CAD7093D4}" dt="2021-10-13T10:15:46.334" v="8" actId="20577"/>
        <pc:sldMkLst>
          <pc:docMk/>
          <pc:sldMk cId="2960632267" sldId="597"/>
        </pc:sldMkLst>
        <pc:spChg chg="mod">
          <ac:chgData name="James Roberts" userId="afc4b487-3adb-4506-99d7-368b13f1b8e1" providerId="ADAL" clId="{4F376736-C925-409D-B281-F69CAD7093D4}" dt="2021-10-13T10:15:46.334" v="8" actId="20577"/>
          <ac:spMkLst>
            <pc:docMk/>
            <pc:sldMk cId="2960632267" sldId="597"/>
            <ac:spMk id="56" creationId="{1911AD5A-E1EC-4E2B-8B95-42E8CAE25EBA}"/>
          </ac:spMkLst>
        </pc:spChg>
      </pc:sldChg>
      <pc:sldChg chg="modSp mod">
        <pc:chgData name="James Roberts" userId="afc4b487-3adb-4506-99d7-368b13f1b8e1" providerId="ADAL" clId="{4F376736-C925-409D-B281-F69CAD7093D4}" dt="2021-10-13T10:15:50.691" v="10" actId="20577"/>
        <pc:sldMkLst>
          <pc:docMk/>
          <pc:sldMk cId="3833697738" sldId="598"/>
        </pc:sldMkLst>
        <pc:spChg chg="mod">
          <ac:chgData name="James Roberts" userId="afc4b487-3adb-4506-99d7-368b13f1b8e1" providerId="ADAL" clId="{4F376736-C925-409D-B281-F69CAD7093D4}" dt="2021-10-13T10:15:50.691" v="10" actId="20577"/>
          <ac:spMkLst>
            <pc:docMk/>
            <pc:sldMk cId="3833697738" sldId="598"/>
            <ac:spMk id="25" creationId="{F3216F31-5C5B-4C9E-85C1-B92FCCF19AC0}"/>
          </ac:spMkLst>
        </pc:spChg>
      </pc:sldChg>
      <pc:sldChg chg="ord">
        <pc:chgData name="James Roberts" userId="afc4b487-3adb-4506-99d7-368b13f1b8e1" providerId="ADAL" clId="{4F376736-C925-409D-B281-F69CAD7093D4}" dt="2021-10-13T10:15:01.838" v="6"/>
        <pc:sldMkLst>
          <pc:docMk/>
          <pc:sldMk cId="4120667637" sldId="610"/>
        </pc:sldMkLst>
      </pc:sldChg>
    </pc:docChg>
  </pc:docChgLst>
  <pc:docChgLst>
    <pc:chgData name="James Roberts" userId="afc4b487-3adb-4506-99d7-368b13f1b8e1" providerId="ADAL" clId="{8113D81E-2D92-4F36-9D5C-52D9E9EB15D2}"/>
    <pc:docChg chg="custSel delSld modSld">
      <pc:chgData name="James Roberts" userId="afc4b487-3adb-4506-99d7-368b13f1b8e1" providerId="ADAL" clId="{8113D81E-2D92-4F36-9D5C-52D9E9EB15D2}" dt="2021-10-13T10:12:40.712" v="106" actId="115"/>
      <pc:docMkLst>
        <pc:docMk/>
      </pc:docMkLst>
      <pc:sldChg chg="addSp delSp modSp mod">
        <pc:chgData name="James Roberts" userId="afc4b487-3adb-4506-99d7-368b13f1b8e1" providerId="ADAL" clId="{8113D81E-2D92-4F36-9D5C-52D9E9EB15D2}" dt="2021-10-13T10:11:19.555" v="15" actId="478"/>
        <pc:sldMkLst>
          <pc:docMk/>
          <pc:sldMk cId="196061744" sldId="256"/>
        </pc:sldMkLst>
        <pc:spChg chg="mod">
          <ac:chgData name="James Roberts" userId="afc4b487-3adb-4506-99d7-368b13f1b8e1" providerId="ADAL" clId="{8113D81E-2D92-4F36-9D5C-52D9E9EB15D2}" dt="2021-10-13T10:10:23.019" v="9" actId="20577"/>
          <ac:spMkLst>
            <pc:docMk/>
            <pc:sldMk cId="196061744" sldId="256"/>
            <ac:spMk id="8" creationId="{1DC75392-0359-E442-8436-E9B502FFF4F6}"/>
          </ac:spMkLst>
        </pc:spChg>
        <pc:spChg chg="del">
          <ac:chgData name="James Roberts" userId="afc4b487-3adb-4506-99d7-368b13f1b8e1" providerId="ADAL" clId="{8113D81E-2D92-4F36-9D5C-52D9E9EB15D2}" dt="2021-10-13T10:11:19.555" v="15" actId="478"/>
          <ac:spMkLst>
            <pc:docMk/>
            <pc:sldMk cId="196061744" sldId="256"/>
            <ac:spMk id="9" creationId="{392FF673-0378-4E08-BFA4-362956B4DA5F}"/>
          </ac:spMkLst>
        </pc:spChg>
        <pc:picChg chg="mod">
          <ac:chgData name="James Roberts" userId="afc4b487-3adb-4506-99d7-368b13f1b8e1" providerId="ADAL" clId="{8113D81E-2D92-4F36-9D5C-52D9E9EB15D2}" dt="2021-10-13T10:11:17.185" v="14" actId="1076"/>
          <ac:picMkLst>
            <pc:docMk/>
            <pc:sldMk cId="196061744" sldId="256"/>
            <ac:picMk id="13" creationId="{2D97CD5F-8136-B842-AD74-A321B81F8495}"/>
          </ac:picMkLst>
        </pc:picChg>
        <pc:picChg chg="add mod">
          <ac:chgData name="James Roberts" userId="afc4b487-3adb-4506-99d7-368b13f1b8e1" providerId="ADAL" clId="{8113D81E-2D92-4F36-9D5C-52D9E9EB15D2}" dt="2021-10-13T10:11:11.665" v="12" actId="1076"/>
          <ac:picMkLst>
            <pc:docMk/>
            <pc:sldMk cId="196061744" sldId="256"/>
            <ac:picMk id="1026" creationId="{2A34812E-5E23-482A-B20B-46A0BEFC00E5}"/>
          </ac:picMkLst>
        </pc:picChg>
      </pc:sldChg>
      <pc:sldChg chg="del">
        <pc:chgData name="James Roberts" userId="afc4b487-3adb-4506-99d7-368b13f1b8e1" providerId="ADAL" clId="{8113D81E-2D92-4F36-9D5C-52D9E9EB15D2}" dt="2021-10-13T10:11:48.679" v="23" actId="47"/>
        <pc:sldMkLst>
          <pc:docMk/>
          <pc:sldMk cId="3580821165" sldId="458"/>
        </pc:sldMkLst>
      </pc:sldChg>
      <pc:sldChg chg="del">
        <pc:chgData name="James Roberts" userId="afc4b487-3adb-4506-99d7-368b13f1b8e1" providerId="ADAL" clId="{8113D81E-2D92-4F36-9D5C-52D9E9EB15D2}" dt="2021-10-13T10:11:49.517" v="24" actId="47"/>
        <pc:sldMkLst>
          <pc:docMk/>
          <pc:sldMk cId="3794622348" sldId="461"/>
        </pc:sldMkLst>
      </pc:sldChg>
      <pc:sldChg chg="del">
        <pc:chgData name="James Roberts" userId="afc4b487-3adb-4506-99d7-368b13f1b8e1" providerId="ADAL" clId="{8113D81E-2D92-4F36-9D5C-52D9E9EB15D2}" dt="2021-10-13T10:11:48.510" v="22" actId="47"/>
        <pc:sldMkLst>
          <pc:docMk/>
          <pc:sldMk cId="2877805891" sldId="471"/>
        </pc:sldMkLst>
      </pc:sldChg>
      <pc:sldChg chg="del">
        <pc:chgData name="James Roberts" userId="afc4b487-3adb-4506-99d7-368b13f1b8e1" providerId="ADAL" clId="{8113D81E-2D92-4F36-9D5C-52D9E9EB15D2}" dt="2021-10-13T10:11:45.612" v="18" actId="47"/>
        <pc:sldMkLst>
          <pc:docMk/>
          <pc:sldMk cId="890552227" sldId="473"/>
        </pc:sldMkLst>
      </pc:sldChg>
      <pc:sldChg chg="modSp mod">
        <pc:chgData name="James Roberts" userId="afc4b487-3adb-4506-99d7-368b13f1b8e1" providerId="ADAL" clId="{8113D81E-2D92-4F36-9D5C-52D9E9EB15D2}" dt="2021-10-13T10:12:40.712" v="106" actId="115"/>
        <pc:sldMkLst>
          <pc:docMk/>
          <pc:sldMk cId="1397165099" sldId="599"/>
        </pc:sldMkLst>
        <pc:spChg chg="mod">
          <ac:chgData name="James Roberts" userId="afc4b487-3adb-4506-99d7-368b13f1b8e1" providerId="ADAL" clId="{8113D81E-2D92-4F36-9D5C-52D9E9EB15D2}" dt="2021-10-13T10:12:40.712" v="106" actId="115"/>
          <ac:spMkLst>
            <pc:docMk/>
            <pc:sldMk cId="1397165099" sldId="599"/>
            <ac:spMk id="4" creationId="{A71966E5-22D2-465A-86DD-4344EA108194}"/>
          </ac:spMkLst>
        </pc:spChg>
      </pc:sldChg>
      <pc:sldChg chg="del">
        <pc:chgData name="James Roberts" userId="afc4b487-3adb-4506-99d7-368b13f1b8e1" providerId="ADAL" clId="{8113D81E-2D92-4F36-9D5C-52D9E9EB15D2}" dt="2021-10-13T10:11:44.298" v="17" actId="47"/>
        <pc:sldMkLst>
          <pc:docMk/>
          <pc:sldMk cId="386143621" sldId="603"/>
        </pc:sldMkLst>
      </pc:sldChg>
      <pc:sldChg chg="del">
        <pc:chgData name="James Roberts" userId="afc4b487-3adb-4506-99d7-368b13f1b8e1" providerId="ADAL" clId="{8113D81E-2D92-4F36-9D5C-52D9E9EB15D2}" dt="2021-10-13T10:11:25.380" v="16" actId="47"/>
        <pc:sldMkLst>
          <pc:docMk/>
          <pc:sldMk cId="3564491064" sldId="604"/>
        </pc:sldMkLst>
      </pc:sldChg>
      <pc:sldChg chg="del">
        <pc:chgData name="James Roberts" userId="afc4b487-3adb-4506-99d7-368b13f1b8e1" providerId="ADAL" clId="{8113D81E-2D92-4F36-9D5C-52D9E9EB15D2}" dt="2021-10-13T10:11:46.345" v="19" actId="47"/>
        <pc:sldMkLst>
          <pc:docMk/>
          <pc:sldMk cId="2364088473" sldId="605"/>
        </pc:sldMkLst>
      </pc:sldChg>
      <pc:sldChg chg="del">
        <pc:chgData name="James Roberts" userId="afc4b487-3adb-4506-99d7-368b13f1b8e1" providerId="ADAL" clId="{8113D81E-2D92-4F36-9D5C-52D9E9EB15D2}" dt="2021-10-13T10:11:46.977" v="20" actId="47"/>
        <pc:sldMkLst>
          <pc:docMk/>
          <pc:sldMk cId="3519709427" sldId="606"/>
        </pc:sldMkLst>
      </pc:sldChg>
      <pc:sldChg chg="del">
        <pc:chgData name="James Roberts" userId="afc4b487-3adb-4506-99d7-368b13f1b8e1" providerId="ADAL" clId="{8113D81E-2D92-4F36-9D5C-52D9E9EB15D2}" dt="2021-10-13T10:11:47.123" v="21" actId="47"/>
        <pc:sldMkLst>
          <pc:docMk/>
          <pc:sldMk cId="959826081" sldId="607"/>
        </pc:sldMkLst>
      </pc:sldChg>
      <pc:sldChg chg="del">
        <pc:chgData name="James Roberts" userId="afc4b487-3adb-4506-99d7-368b13f1b8e1" providerId="ADAL" clId="{8113D81E-2D92-4F36-9D5C-52D9E9EB15D2}" dt="2021-10-13T10:11:50.301" v="25" actId="47"/>
        <pc:sldMkLst>
          <pc:docMk/>
          <pc:sldMk cId="908222980" sldId="6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FE18F-3C35-9D4A-93EA-E06A84331A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6A6A0-B7C7-4147-93DE-A1FC074274B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3C247-52C3-A04D-A217-EACA2E1E41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6FD03-67D9-1147-B976-0FEA78C2E4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4B992-B799-1642-A7B8-CF956D35139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EE68AA1-AF70-024A-A96D-F1743C0F5C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9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1A460-FEC2-7246-87E7-687123ADD2D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7E394-97D6-7B4A-92D3-204B13127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4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7E394-97D6-7B4A-92D3-204B131277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3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7E394-97D6-7B4A-92D3-204B131277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39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3740-6EB0-7746-A0C9-15E347DD51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6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4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5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9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6408-7B88-BE41-9C91-AC5BF819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8CA03-4FED-684E-9155-5218C9D61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2F254-DBEA-664F-929D-BD823B13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A527-F21A-7F4F-9129-2CBD2A344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AFAD9-BB1E-B449-BB31-25405DAD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4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7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5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1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0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0204-80F8-454B-9D7A-9ED257A620F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56D-1CD1-584A-8039-E95B2EAD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0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E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B0204-80F8-454B-9D7A-9ED257A620F8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5256D-1CD1-584A-8039-E95B2EAD29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bird&#10;&#10;Description automatically generated">
            <a:extLst>
              <a:ext uri="{FF2B5EF4-FFF2-40B4-BE49-F238E27FC236}">
                <a16:creationId xmlns:a16="http://schemas.microsoft.com/office/drawing/2014/main" id="{DAC0D78A-B44B-4F9F-AED3-9F9B8972A8C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7" y="252270"/>
            <a:ext cx="1135246" cy="6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tiff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5.png"/><Relationship Id="rId21" Type="http://schemas.openxmlformats.org/officeDocument/2006/relationships/image" Target="../media/image62.jpeg"/><Relationship Id="rId7" Type="http://schemas.openxmlformats.org/officeDocument/2006/relationships/image" Target="../media/image48.wmf"/><Relationship Id="rId12" Type="http://schemas.openxmlformats.org/officeDocument/2006/relationships/image" Target="../media/image53.jpe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2.jpeg"/><Relationship Id="rId24" Type="http://schemas.openxmlformats.org/officeDocument/2006/relationships/image" Target="../media/image65.png"/><Relationship Id="rId5" Type="http://schemas.openxmlformats.org/officeDocument/2006/relationships/image" Target="../media/image47.png"/><Relationship Id="rId15" Type="http://schemas.openxmlformats.org/officeDocument/2006/relationships/image" Target="../media/image56.jpeg"/><Relationship Id="rId23" Type="http://schemas.openxmlformats.org/officeDocument/2006/relationships/image" Target="../media/image64.png"/><Relationship Id="rId28" Type="http://schemas.openxmlformats.org/officeDocument/2006/relationships/image" Target="../media/image69.jpg"/><Relationship Id="rId10" Type="http://schemas.openxmlformats.org/officeDocument/2006/relationships/image" Target="../media/image51.jpeg"/><Relationship Id="rId19" Type="http://schemas.openxmlformats.org/officeDocument/2006/relationships/image" Target="../media/image60.png"/><Relationship Id="rId4" Type="http://schemas.openxmlformats.org/officeDocument/2006/relationships/image" Target="../media/image46.jpeg"/><Relationship Id="rId9" Type="http://schemas.openxmlformats.org/officeDocument/2006/relationships/image" Target="../media/image50.png"/><Relationship Id="rId14" Type="http://schemas.openxmlformats.org/officeDocument/2006/relationships/image" Target="../media/image55.jpe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w2globaldata.com" TargetMode="External"/><Relationship Id="rId2" Type="http://schemas.openxmlformats.org/officeDocument/2006/relationships/hyperlink" Target="http://www.w2globaldata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3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DC75392-0359-E442-8436-E9B502FFF4F6}"/>
              </a:ext>
            </a:extLst>
          </p:cNvPr>
          <p:cNvSpPr txBox="1">
            <a:spLocks/>
          </p:cNvSpPr>
          <p:nvPr/>
        </p:nvSpPr>
        <p:spPr>
          <a:xfrm>
            <a:off x="264321" y="100153"/>
            <a:ext cx="11663358" cy="1770441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Deck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97CD5F-8136-B842-AD74-A321B81F84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265" y="4992540"/>
            <a:ext cx="1492089" cy="1638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EF8776-07D3-40C2-A736-9585AE67CBCB}"/>
              </a:ext>
            </a:extLst>
          </p:cNvPr>
          <p:cNvSpPr txBox="1"/>
          <p:nvPr/>
        </p:nvSpPr>
        <p:spPr>
          <a:xfrm>
            <a:off x="0" y="6581001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1B3556"/>
                </a:solidFill>
              </a:rPr>
              <a:t>Copyright 2021. W2 Global Data Solutions Ltd.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87952-F320-4A70-8556-30A8B59074B2}"/>
              </a:ext>
            </a:extLst>
          </p:cNvPr>
          <p:cNvSpPr/>
          <p:nvPr/>
        </p:nvSpPr>
        <p:spPr>
          <a:xfrm>
            <a:off x="435935" y="1436111"/>
            <a:ext cx="10632558" cy="45719"/>
          </a:xfrm>
          <a:prstGeom prst="rect">
            <a:avLst/>
          </a:prstGeom>
          <a:solidFill>
            <a:srgbClr val="608AD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0AA6D8-AF31-4279-A4C8-987C72095AE1}"/>
              </a:ext>
            </a:extLst>
          </p:cNvPr>
          <p:cNvSpPr txBox="1"/>
          <p:nvPr/>
        </p:nvSpPr>
        <p:spPr>
          <a:xfrm>
            <a:off x="339047" y="1682130"/>
            <a:ext cx="622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Prepared for: </a:t>
            </a:r>
          </a:p>
          <a:p>
            <a:r>
              <a:rPr lang="en-GB" dirty="0">
                <a:solidFill>
                  <a:schemeClr val="bg1"/>
                </a:solidFill>
              </a:rPr>
              <a:t>DATE</a:t>
            </a:r>
          </a:p>
          <a:p>
            <a:endParaRPr lang="en-GB" dirty="0"/>
          </a:p>
        </p:txBody>
      </p:sp>
      <p:pic>
        <p:nvPicPr>
          <p:cNvPr id="1026" name="Picture 2" descr="Homepage - Global Processing Services | GPS">
            <a:extLst>
              <a:ext uri="{FF2B5EF4-FFF2-40B4-BE49-F238E27FC236}">
                <a16:creationId xmlns:a16="http://schemas.microsoft.com/office/drawing/2014/main" id="{2A34812E-5E23-482A-B20B-46A0BEFC0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1" y="5772962"/>
            <a:ext cx="326631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1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98B7D0-22CD-4FEE-BD73-1C8FA13E5AEE}"/>
              </a:ext>
            </a:extLst>
          </p:cNvPr>
          <p:cNvSpPr/>
          <p:nvPr/>
        </p:nvSpPr>
        <p:spPr>
          <a:xfrm>
            <a:off x="353380" y="726229"/>
            <a:ext cx="11384964" cy="348646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W2 provides access to </a:t>
            </a:r>
            <a:r>
              <a:rPr lang="en-US" sz="1400" b="1" dirty="0">
                <a:solidFill>
                  <a:srgbClr val="33E1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480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services to </a:t>
            </a:r>
            <a:r>
              <a:rPr lang="en-US" sz="1400" b="1" dirty="0">
                <a:solidFill>
                  <a:srgbClr val="33E1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100+ clients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tailored to solve </a:t>
            </a:r>
            <a:r>
              <a:rPr lang="en-US" sz="1400" b="1" dirty="0">
                <a:solidFill>
                  <a:srgbClr val="33E1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issues. These services can be grouped by theme: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20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401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401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401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401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401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401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40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3DE795-384F-442D-9F64-670EEBFA36B8}"/>
              </a:ext>
            </a:extLst>
          </p:cNvPr>
          <p:cNvSpPr/>
          <p:nvPr/>
        </p:nvSpPr>
        <p:spPr>
          <a:xfrm>
            <a:off x="2150630" y="1339590"/>
            <a:ext cx="3765884" cy="1424318"/>
          </a:xfrm>
          <a:prstGeom prst="roundRect">
            <a:avLst/>
          </a:prstGeom>
          <a:solidFill>
            <a:srgbClr val="D9D9D9"/>
          </a:solidFill>
          <a:ln>
            <a:solidFill>
              <a:srgbClr val="C7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B3556"/>
                </a:solidFill>
              </a:rPr>
              <a:t>Access to major credit reference agencies.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B3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B3556"/>
                </a:solidFill>
              </a:rPr>
              <a:t>ID verification in 160+ countries.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9D2C7-CC2A-4DE0-842B-F9462004A39B}"/>
              </a:ext>
            </a:extLst>
          </p:cNvPr>
          <p:cNvSpPr txBox="1"/>
          <p:nvPr/>
        </p:nvSpPr>
        <p:spPr>
          <a:xfrm>
            <a:off x="0" y="6581001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1B3556"/>
                </a:solidFill>
              </a:rPr>
              <a:t>Copyright 2021. W2 Global Data Solutions Ltd.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BE0EEE-C9DB-46C1-942A-7A7B9F981C6B}"/>
              </a:ext>
            </a:extLst>
          </p:cNvPr>
          <p:cNvSpPr txBox="1">
            <a:spLocks/>
          </p:cNvSpPr>
          <p:nvPr/>
        </p:nvSpPr>
        <p:spPr>
          <a:xfrm>
            <a:off x="353380" y="-3023"/>
            <a:ext cx="5742620" cy="747733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8A9A2C-6523-4BAD-88D6-F4CB4B405547}"/>
              </a:ext>
            </a:extLst>
          </p:cNvPr>
          <p:cNvSpPr/>
          <p:nvPr/>
        </p:nvSpPr>
        <p:spPr>
          <a:xfrm>
            <a:off x="467833" y="567794"/>
            <a:ext cx="1754372" cy="45719"/>
          </a:xfrm>
          <a:prstGeom prst="rect">
            <a:avLst/>
          </a:prstGeom>
          <a:solidFill>
            <a:srgbClr val="608AD8"/>
          </a:solidFill>
          <a:ln>
            <a:solidFill>
              <a:srgbClr val="60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08AD8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45DAC-8548-4D0A-8FB4-21E627F3F8A3}"/>
              </a:ext>
            </a:extLst>
          </p:cNvPr>
          <p:cNvSpPr txBox="1"/>
          <p:nvPr/>
        </p:nvSpPr>
        <p:spPr>
          <a:xfrm>
            <a:off x="11539870" y="6581000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B3556"/>
                </a:solidFill>
              </a:rPr>
              <a:t>Page 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976063-9232-4DE3-9AE8-3B1A125375D5}"/>
              </a:ext>
            </a:extLst>
          </p:cNvPr>
          <p:cNvSpPr/>
          <p:nvPr/>
        </p:nvSpPr>
        <p:spPr>
          <a:xfrm>
            <a:off x="201553" y="1189044"/>
            <a:ext cx="2020652" cy="1635862"/>
          </a:xfrm>
          <a:prstGeom prst="roundRect">
            <a:avLst/>
          </a:prstGeom>
          <a:solidFill>
            <a:srgbClr val="608AD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Global </a:t>
            </a:r>
          </a:p>
          <a:p>
            <a:pPr algn="ctr"/>
            <a:r>
              <a:rPr lang="en-GB" sz="2800" dirty="0" err="1"/>
              <a:t>eKYC</a:t>
            </a:r>
            <a:r>
              <a:rPr lang="en-GB" sz="2800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93988D-4879-4044-BACB-950B6A741ADF}"/>
              </a:ext>
            </a:extLst>
          </p:cNvPr>
          <p:cNvSpPr/>
          <p:nvPr/>
        </p:nvSpPr>
        <p:spPr>
          <a:xfrm>
            <a:off x="2150630" y="3100321"/>
            <a:ext cx="3765884" cy="1424318"/>
          </a:xfrm>
          <a:prstGeom prst="roundRect">
            <a:avLst/>
          </a:prstGeom>
          <a:solidFill>
            <a:srgbClr val="D9D9D9"/>
          </a:solidFill>
          <a:ln>
            <a:solidFill>
              <a:srgbClr val="C7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B3556"/>
                </a:solidFill>
              </a:rPr>
              <a:t>Automatic and manual assessment of ID documents globally, including real time facial comparison.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1B3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B3556"/>
                </a:solidFill>
              </a:rPr>
              <a:t>Authentication of utility bills and other proof of address documents.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EE00B29-B0CC-44AD-924D-F4132D1E9B91}"/>
              </a:ext>
            </a:extLst>
          </p:cNvPr>
          <p:cNvSpPr/>
          <p:nvPr/>
        </p:nvSpPr>
        <p:spPr>
          <a:xfrm>
            <a:off x="201553" y="2987605"/>
            <a:ext cx="2020652" cy="1649750"/>
          </a:xfrm>
          <a:prstGeom prst="roundRect">
            <a:avLst/>
          </a:prstGeom>
          <a:solidFill>
            <a:srgbClr val="608AD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Document Services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8BF9018-3C76-4A38-9DDD-9987EB19E0D9}"/>
              </a:ext>
            </a:extLst>
          </p:cNvPr>
          <p:cNvSpPr/>
          <p:nvPr/>
        </p:nvSpPr>
        <p:spPr>
          <a:xfrm>
            <a:off x="2150630" y="4912770"/>
            <a:ext cx="3765884" cy="1424318"/>
          </a:xfrm>
          <a:prstGeom prst="roundRect">
            <a:avLst/>
          </a:prstGeom>
          <a:solidFill>
            <a:srgbClr val="D9D9D9"/>
          </a:solidFill>
          <a:ln>
            <a:solidFill>
              <a:srgbClr val="C7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B3556"/>
                </a:solidFill>
              </a:rPr>
              <a:t>Access to global </a:t>
            </a:r>
            <a:r>
              <a:rPr lang="en-GB" sz="1600" dirty="0" err="1">
                <a:solidFill>
                  <a:srgbClr val="1B3556"/>
                </a:solidFill>
              </a:rPr>
              <a:t>eKYB</a:t>
            </a:r>
            <a:r>
              <a:rPr lang="en-GB" sz="1600" dirty="0">
                <a:solidFill>
                  <a:srgbClr val="1B3556"/>
                </a:solidFill>
              </a:rPr>
              <a:t> reports.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B3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B3556"/>
                </a:solidFill>
              </a:rPr>
              <a:t>Ultimate Beneficial Owner (UBO) Identifier</a:t>
            </a:r>
            <a:r>
              <a:rPr lang="en-GB" sz="1400" dirty="0">
                <a:solidFill>
                  <a:srgbClr val="1B3556"/>
                </a:solidFill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AD56B9-2BF0-46C8-BDD5-ACC40DA7F6CE}"/>
              </a:ext>
            </a:extLst>
          </p:cNvPr>
          <p:cNvSpPr/>
          <p:nvPr/>
        </p:nvSpPr>
        <p:spPr>
          <a:xfrm>
            <a:off x="201553" y="4800054"/>
            <a:ext cx="2020652" cy="1649750"/>
          </a:xfrm>
          <a:prstGeom prst="roundRect">
            <a:avLst/>
          </a:prstGeom>
          <a:solidFill>
            <a:srgbClr val="608AD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Global</a:t>
            </a:r>
          </a:p>
          <a:p>
            <a:pPr algn="ctr"/>
            <a:r>
              <a:rPr lang="en-GB" sz="2800" dirty="0"/>
              <a:t>KYB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E495EE7-E6A5-4D26-9CD5-38D17E7A72A3}"/>
              </a:ext>
            </a:extLst>
          </p:cNvPr>
          <p:cNvSpPr/>
          <p:nvPr/>
        </p:nvSpPr>
        <p:spPr>
          <a:xfrm>
            <a:off x="8286763" y="1339590"/>
            <a:ext cx="3765884" cy="1424318"/>
          </a:xfrm>
          <a:prstGeom prst="roundRect">
            <a:avLst/>
          </a:prstGeom>
          <a:solidFill>
            <a:srgbClr val="D9D9D9"/>
          </a:solidFill>
          <a:ln>
            <a:solidFill>
              <a:srgbClr val="C7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B3556"/>
                </a:solidFill>
              </a:rPr>
              <a:t>Standardise and populate address automatically to reduce infrastructure burden &amp; improve customer journey.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1B3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B3556"/>
                </a:solidFill>
              </a:rPr>
              <a:t>Cleanse name data to prevent bad data &amp; improve verification flow.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12B797C-FEE7-4F7A-897B-C30BC04A0C65}"/>
              </a:ext>
            </a:extLst>
          </p:cNvPr>
          <p:cNvSpPr/>
          <p:nvPr/>
        </p:nvSpPr>
        <p:spPr>
          <a:xfrm>
            <a:off x="6337686" y="1189044"/>
            <a:ext cx="2020652" cy="1635862"/>
          </a:xfrm>
          <a:prstGeom prst="roundRect">
            <a:avLst/>
          </a:prstGeom>
          <a:solidFill>
            <a:srgbClr val="608AD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Data Validation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823AC0-84A6-429F-9921-9DD74ACCDDC4}"/>
              </a:ext>
            </a:extLst>
          </p:cNvPr>
          <p:cNvSpPr/>
          <p:nvPr/>
        </p:nvSpPr>
        <p:spPr>
          <a:xfrm>
            <a:off x="8286763" y="3152039"/>
            <a:ext cx="3765884" cy="1424318"/>
          </a:xfrm>
          <a:prstGeom prst="roundRect">
            <a:avLst/>
          </a:prstGeom>
          <a:solidFill>
            <a:srgbClr val="D9D9D9"/>
          </a:solidFill>
          <a:ln>
            <a:solidFill>
              <a:srgbClr val="C7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B3556"/>
                </a:solidFill>
              </a:rPr>
              <a:t>Assess alternate risk vectors (emails) to increase assurance of ID verification.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1B3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B3556"/>
                </a:solidFill>
              </a:rPr>
              <a:t>Verify the age of customers to ensure compliance with retail regulations.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D0E9F1E-04F6-42A1-BEBD-B666BCAF6791}"/>
              </a:ext>
            </a:extLst>
          </p:cNvPr>
          <p:cNvSpPr/>
          <p:nvPr/>
        </p:nvSpPr>
        <p:spPr>
          <a:xfrm>
            <a:off x="6337686" y="3001493"/>
            <a:ext cx="2020652" cy="1635862"/>
          </a:xfrm>
          <a:prstGeom prst="roundRect">
            <a:avLst/>
          </a:prstGeom>
          <a:solidFill>
            <a:srgbClr val="608AD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Fraud Prevention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B68219-F8EC-49E5-A330-8A9C7457F9D0}"/>
              </a:ext>
            </a:extLst>
          </p:cNvPr>
          <p:cNvSpPr/>
          <p:nvPr/>
        </p:nvSpPr>
        <p:spPr>
          <a:xfrm>
            <a:off x="8286763" y="4964488"/>
            <a:ext cx="3765884" cy="1424318"/>
          </a:xfrm>
          <a:prstGeom prst="roundRect">
            <a:avLst/>
          </a:prstGeom>
          <a:solidFill>
            <a:srgbClr val="D9D9D9"/>
          </a:solidFill>
          <a:ln>
            <a:solidFill>
              <a:srgbClr val="C7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B3556"/>
                </a:solidFill>
              </a:rPr>
              <a:t>AML assessment of individuals and entities against a variety of global PEP, Sanctions, enforcement and adverse media.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1B3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1B3556"/>
                </a:solidFill>
              </a:rPr>
              <a:t>Multiple data providers to match your risk requirements.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A2E81F2-B0E5-44F5-A0EE-D7CC119F60C0}"/>
              </a:ext>
            </a:extLst>
          </p:cNvPr>
          <p:cNvSpPr/>
          <p:nvPr/>
        </p:nvSpPr>
        <p:spPr>
          <a:xfrm>
            <a:off x="6337686" y="4813942"/>
            <a:ext cx="2020652" cy="1635862"/>
          </a:xfrm>
          <a:prstGeom prst="roundRect">
            <a:avLst/>
          </a:prstGeom>
          <a:solidFill>
            <a:srgbClr val="608AD8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AML Services</a:t>
            </a:r>
          </a:p>
        </p:txBody>
      </p:sp>
    </p:spTree>
    <p:extLst>
      <p:ext uri="{BB962C8B-B14F-4D97-AF65-F5344CB8AC3E}">
        <p14:creationId xmlns:p14="http://schemas.microsoft.com/office/powerpoint/2010/main" val="41206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74714E-6D55-427D-95D1-6E60BF42D4DE}"/>
              </a:ext>
            </a:extLst>
          </p:cNvPr>
          <p:cNvSpPr txBox="1"/>
          <p:nvPr/>
        </p:nvSpPr>
        <p:spPr>
          <a:xfrm>
            <a:off x="0" y="6581001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1B3556"/>
                </a:solidFill>
              </a:rPr>
              <a:t>Copyright 2021. W2 Global Data Solutions Ltd.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54AA9-C52E-449D-AE78-ACB527C74910}"/>
              </a:ext>
            </a:extLst>
          </p:cNvPr>
          <p:cNvSpPr txBox="1">
            <a:spLocks/>
          </p:cNvSpPr>
          <p:nvPr/>
        </p:nvSpPr>
        <p:spPr>
          <a:xfrm>
            <a:off x="353380" y="333390"/>
            <a:ext cx="5742620" cy="747733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PLATFORM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CBFEAB-8AFD-4C28-A98C-1C77F489591A}"/>
              </a:ext>
            </a:extLst>
          </p:cNvPr>
          <p:cNvSpPr txBox="1">
            <a:spLocks/>
          </p:cNvSpPr>
          <p:nvPr/>
        </p:nvSpPr>
        <p:spPr>
          <a:xfrm>
            <a:off x="5387778" y="385818"/>
            <a:ext cx="5034398" cy="38799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 WEB PORTAL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B4F542-11A7-46C4-80B1-79E9275753A3}"/>
              </a:ext>
            </a:extLst>
          </p:cNvPr>
          <p:cNvSpPr/>
          <p:nvPr/>
        </p:nvSpPr>
        <p:spPr>
          <a:xfrm>
            <a:off x="5465135" y="750757"/>
            <a:ext cx="1754371" cy="45719"/>
          </a:xfrm>
          <a:prstGeom prst="rect">
            <a:avLst/>
          </a:prstGeom>
          <a:solidFill>
            <a:srgbClr val="608AD8"/>
          </a:solidFill>
          <a:ln>
            <a:solidFill>
              <a:srgbClr val="60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93160-45CC-40D9-B35F-748C84A81341}"/>
              </a:ext>
            </a:extLst>
          </p:cNvPr>
          <p:cNvSpPr txBox="1"/>
          <p:nvPr/>
        </p:nvSpPr>
        <p:spPr>
          <a:xfrm>
            <a:off x="5387778" y="904824"/>
            <a:ext cx="6276138" cy="9896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W2’s desktop portal is the gateway to a myriad of databases – users can perform real time searches, receiving instant results for investigation, remediation and case management purposes. All searches completed are accessible for review within a full audit trail.</a:t>
            </a: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284000-857F-4208-B4BF-4558ED6751DA}"/>
              </a:ext>
            </a:extLst>
          </p:cNvPr>
          <p:cNvSpPr txBox="1">
            <a:spLocks/>
          </p:cNvSpPr>
          <p:nvPr/>
        </p:nvSpPr>
        <p:spPr>
          <a:xfrm>
            <a:off x="5387778" y="2025531"/>
            <a:ext cx="5034398" cy="38799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MONITORING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E59B5E-5EE3-4CA9-B529-6D26092ECC35}"/>
              </a:ext>
            </a:extLst>
          </p:cNvPr>
          <p:cNvSpPr/>
          <p:nvPr/>
        </p:nvSpPr>
        <p:spPr>
          <a:xfrm>
            <a:off x="5465135" y="2390470"/>
            <a:ext cx="2381693" cy="45719"/>
          </a:xfrm>
          <a:prstGeom prst="rect">
            <a:avLst/>
          </a:prstGeom>
          <a:solidFill>
            <a:srgbClr val="608AD8"/>
          </a:solidFill>
          <a:ln>
            <a:solidFill>
              <a:srgbClr val="60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A6AC4F-6392-48D4-BEEE-634BD59E0B5E}"/>
              </a:ext>
            </a:extLst>
          </p:cNvPr>
          <p:cNvSpPr txBox="1"/>
          <p:nvPr/>
        </p:nvSpPr>
        <p:spPr>
          <a:xfrm>
            <a:off x="5387778" y="2544537"/>
            <a:ext cx="6276138" cy="37275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1" rIns="91440" bIns="4572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40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your customer is onboarded, the W2 monitoring solution performs routine scheduled screening to ensure that the risk to your business has not increased.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40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Frequency of screening and matching thresholds can be configured based on your own requirements.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40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Alerts can be allocated to specific system users. Databases can be segmented into different categories and can be screened against disparate, pre-determined data sources and at different frequencies depending on the risk profiles you apply.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140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 online case management tool for reviewing &amp; remediating alerts.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US" sz="140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b="1" dirty="0">
                <a:solidFill>
                  <a:srgbClr val="33E1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services you need in one place through one API.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GB" sz="140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A929EE-C254-4F5D-AF55-DA508449F5AC}"/>
              </a:ext>
            </a:extLst>
          </p:cNvPr>
          <p:cNvSpPr/>
          <p:nvPr/>
        </p:nvSpPr>
        <p:spPr>
          <a:xfrm>
            <a:off x="446567" y="904824"/>
            <a:ext cx="3325333" cy="45719"/>
          </a:xfrm>
          <a:prstGeom prst="rect">
            <a:avLst/>
          </a:prstGeom>
          <a:solidFill>
            <a:srgbClr val="608AD8"/>
          </a:solidFill>
          <a:ln>
            <a:solidFill>
              <a:srgbClr val="60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EC11BD-9BC4-40C9-BF2A-45C580E16768}"/>
              </a:ext>
            </a:extLst>
          </p:cNvPr>
          <p:cNvSpPr txBox="1"/>
          <p:nvPr/>
        </p:nvSpPr>
        <p:spPr>
          <a:xfrm>
            <a:off x="11539870" y="6581000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B3556"/>
                </a:solidFill>
              </a:rPr>
              <a:t>Page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D63E8-B8D8-4A7A-ACB6-92640FE7E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98" t="14188" r="13135" b="23468"/>
          <a:stretch/>
        </p:blipFill>
        <p:spPr>
          <a:xfrm>
            <a:off x="155876" y="1544467"/>
            <a:ext cx="5067359" cy="33188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761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EBEC6A-D1EA-4D51-B50C-8553596BFAE5}"/>
              </a:ext>
            </a:extLst>
          </p:cNvPr>
          <p:cNvSpPr txBox="1"/>
          <p:nvPr/>
        </p:nvSpPr>
        <p:spPr>
          <a:xfrm>
            <a:off x="0" y="6581001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1B3556"/>
                </a:solidFill>
              </a:rPr>
              <a:t>Copyright 2021. W2 Global Data Solutions Ltd.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B19626-C530-4A75-8714-B2DE85CA4DD0}"/>
              </a:ext>
            </a:extLst>
          </p:cNvPr>
          <p:cNvSpPr txBox="1">
            <a:spLocks/>
          </p:cNvSpPr>
          <p:nvPr/>
        </p:nvSpPr>
        <p:spPr>
          <a:xfrm>
            <a:off x="353379" y="296778"/>
            <a:ext cx="6685373" cy="747733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LEADERSHIP TEAM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A513CA-1C15-4D96-BBFE-27829EDE6130}"/>
              </a:ext>
            </a:extLst>
          </p:cNvPr>
          <p:cNvSpPr/>
          <p:nvPr/>
        </p:nvSpPr>
        <p:spPr>
          <a:xfrm flipV="1">
            <a:off x="478464" y="871287"/>
            <a:ext cx="4753936" cy="49332"/>
          </a:xfrm>
          <a:prstGeom prst="rect">
            <a:avLst/>
          </a:prstGeom>
          <a:solidFill>
            <a:srgbClr val="608AD8"/>
          </a:solidFill>
          <a:ln>
            <a:solidFill>
              <a:srgbClr val="60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A890F6-9B81-4D3A-921F-C8B81EED90D3}"/>
              </a:ext>
            </a:extLst>
          </p:cNvPr>
          <p:cNvSpPr txBox="1"/>
          <p:nvPr/>
        </p:nvSpPr>
        <p:spPr>
          <a:xfrm>
            <a:off x="11539870" y="6581000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B3556"/>
                </a:solidFill>
              </a:rPr>
              <a:t>Page 4</a:t>
            </a:r>
          </a:p>
        </p:txBody>
      </p:sp>
      <p:pic>
        <p:nvPicPr>
          <p:cNvPr id="6" name="Picture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61BFC737-9098-4E5A-A65A-3557CE0CB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99" b="31107"/>
          <a:stretch/>
        </p:blipFill>
        <p:spPr>
          <a:xfrm>
            <a:off x="3094074" y="1633042"/>
            <a:ext cx="3122355" cy="47246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CD025D-A4AB-434F-8CB4-9EC73403D462}"/>
              </a:ext>
            </a:extLst>
          </p:cNvPr>
          <p:cNvSpPr/>
          <p:nvPr/>
        </p:nvSpPr>
        <p:spPr>
          <a:xfrm>
            <a:off x="2560640" y="3087283"/>
            <a:ext cx="4359348" cy="138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F6C974-CAFA-4326-89F6-7DAD0A7EF726}"/>
              </a:ext>
            </a:extLst>
          </p:cNvPr>
          <p:cNvSpPr/>
          <p:nvPr/>
        </p:nvSpPr>
        <p:spPr>
          <a:xfrm>
            <a:off x="2475577" y="4679748"/>
            <a:ext cx="4359348" cy="138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86EDC99A-6A3A-4788-98EB-70A8FE1FCC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293" r="36016" b="8966"/>
          <a:stretch/>
        </p:blipFill>
        <p:spPr>
          <a:xfrm>
            <a:off x="6432697" y="3759555"/>
            <a:ext cx="3025746" cy="1454240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5B1D536-B30F-4A3A-BB44-AF84A68C0F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1801" r="33282" b="55838"/>
          <a:stretch/>
        </p:blipFill>
        <p:spPr>
          <a:xfrm>
            <a:off x="6432697" y="2200019"/>
            <a:ext cx="3025746" cy="14344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5A270E-497B-41C4-AA66-B3A6EC8E64EB}"/>
              </a:ext>
            </a:extLst>
          </p:cNvPr>
          <p:cNvSpPr txBox="1"/>
          <p:nvPr/>
        </p:nvSpPr>
        <p:spPr>
          <a:xfrm>
            <a:off x="3407734" y="1112147"/>
            <a:ext cx="604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E1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a group of people who want you to succeed.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2AC3D3-7049-4E0D-86EA-1289070E0E1C}"/>
              </a:ext>
            </a:extLst>
          </p:cNvPr>
          <p:cNvSpPr/>
          <p:nvPr/>
        </p:nvSpPr>
        <p:spPr>
          <a:xfrm>
            <a:off x="8948057" y="3080657"/>
            <a:ext cx="489858" cy="489857"/>
          </a:xfrm>
          <a:prstGeom prst="rect">
            <a:avLst/>
          </a:prstGeom>
          <a:solidFill>
            <a:srgbClr val="1B3556"/>
          </a:solidFill>
          <a:ln>
            <a:solidFill>
              <a:srgbClr val="1B3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3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One Click Ltd | LinkedIn">
            <a:extLst>
              <a:ext uri="{FF2B5EF4-FFF2-40B4-BE49-F238E27FC236}">
                <a16:creationId xmlns:a16="http://schemas.microsoft.com/office/drawing/2014/main" id="{BF320033-FDB6-4E57-8DAA-C0DD03D5B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732" y="3454024"/>
            <a:ext cx="1050378" cy="10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tis (@Contis_) | Twitter">
            <a:extLst>
              <a:ext uri="{FF2B5EF4-FFF2-40B4-BE49-F238E27FC236}">
                <a16:creationId xmlns:a16="http://schemas.microsoft.com/office/drawing/2014/main" id="{EBAD577A-E1FC-4DAF-82CC-DB0FC7C62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8" b="31921"/>
          <a:stretch/>
        </p:blipFill>
        <p:spPr bwMode="auto">
          <a:xfrm>
            <a:off x="2839464" y="2797055"/>
            <a:ext cx="1759355" cy="60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144277-025B-47E2-BA9C-9C756C87B4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094" y="2316349"/>
            <a:ext cx="1420715" cy="55043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851A48-FDB6-410E-A271-FB22D05AB097}"/>
              </a:ext>
            </a:extLst>
          </p:cNvPr>
          <p:cNvCxnSpPr>
            <a:cxnSpLocks/>
          </p:cNvCxnSpPr>
          <p:nvPr/>
        </p:nvCxnSpPr>
        <p:spPr>
          <a:xfrm>
            <a:off x="4598671" y="1744119"/>
            <a:ext cx="7404" cy="4477812"/>
          </a:xfrm>
          <a:prstGeom prst="line">
            <a:avLst/>
          </a:prstGeom>
          <a:ln>
            <a:solidFill>
              <a:srgbClr val="608AD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6D5145FC-F2DD-4A76-8121-05BDF8007BDB}"/>
              </a:ext>
            </a:extLst>
          </p:cNvPr>
          <p:cNvSpPr txBox="1">
            <a:spLocks/>
          </p:cNvSpPr>
          <p:nvPr/>
        </p:nvSpPr>
        <p:spPr>
          <a:xfrm>
            <a:off x="9441968" y="1337181"/>
            <a:ext cx="1151476" cy="247947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1" b="1" dirty="0">
                <a:solidFill>
                  <a:srgbClr val="33E1D0"/>
                </a:solidFill>
                <a:latin typeface="Calibri"/>
                <a:cs typeface="Calibri"/>
              </a:rPr>
              <a:t>General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52B600-3FCA-4DE9-9C00-E4C569C04CDB}"/>
              </a:ext>
            </a:extLst>
          </p:cNvPr>
          <p:cNvCxnSpPr>
            <a:cxnSpLocks/>
          </p:cNvCxnSpPr>
          <p:nvPr/>
        </p:nvCxnSpPr>
        <p:spPr>
          <a:xfrm>
            <a:off x="9434398" y="5766835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F4F865F0-8194-43B6-B4F4-79EC838F42D2}"/>
              </a:ext>
            </a:extLst>
          </p:cNvPr>
          <p:cNvSpPr txBox="1">
            <a:spLocks/>
          </p:cNvSpPr>
          <p:nvPr/>
        </p:nvSpPr>
        <p:spPr>
          <a:xfrm>
            <a:off x="2554793" y="1350825"/>
            <a:ext cx="1062375" cy="2242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1" b="1" dirty="0">
                <a:solidFill>
                  <a:srgbClr val="33E1D0"/>
                </a:solidFill>
                <a:latin typeface="Calibri"/>
                <a:cs typeface="Calibri"/>
              </a:rPr>
              <a:t>Payments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069BC4B-E145-4F2F-AD71-7C54453BE1F6}"/>
              </a:ext>
            </a:extLst>
          </p:cNvPr>
          <p:cNvSpPr txBox="1">
            <a:spLocks/>
          </p:cNvSpPr>
          <p:nvPr/>
        </p:nvSpPr>
        <p:spPr>
          <a:xfrm>
            <a:off x="5287751" y="1347821"/>
            <a:ext cx="1002716" cy="232347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1" b="1" dirty="0">
                <a:solidFill>
                  <a:srgbClr val="33E1D0"/>
                </a:solidFill>
                <a:latin typeface="Calibri"/>
                <a:cs typeface="Calibri"/>
              </a:rPr>
              <a:t>Gaming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368CE6-726D-4D0B-A51A-04B344A92DA0}"/>
              </a:ext>
            </a:extLst>
          </p:cNvPr>
          <p:cNvSpPr/>
          <p:nvPr/>
        </p:nvSpPr>
        <p:spPr>
          <a:xfrm>
            <a:off x="7050016" y="1244174"/>
            <a:ext cx="1629028" cy="5234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401" b="1" dirty="0">
                <a:solidFill>
                  <a:srgbClr val="33E1D0"/>
                </a:solidFill>
                <a:latin typeface="Calibri"/>
                <a:ea typeface="+mj-ea"/>
                <a:cs typeface="Calibri"/>
              </a:rPr>
              <a:t>Foreign exchange/</a:t>
            </a:r>
          </a:p>
          <a:p>
            <a:r>
              <a:rPr lang="en-US" sz="1401" b="1" dirty="0">
                <a:solidFill>
                  <a:srgbClr val="33E1D0"/>
                </a:solidFill>
                <a:latin typeface="Calibri"/>
                <a:ea typeface="+mj-ea"/>
                <a:cs typeface="Calibri"/>
              </a:rPr>
              <a:t>Currency trading</a:t>
            </a:r>
            <a:endParaRPr lang="en-US" sz="1401" b="1" dirty="0">
              <a:solidFill>
                <a:srgbClr val="33E1D0"/>
              </a:solidFill>
              <a:highlight>
                <a:srgbClr val="FFFF00"/>
              </a:highlight>
              <a:latin typeface="Calibri"/>
              <a:cs typeface="Calibri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9602563-F9D2-4F05-B8EE-0695A05DFC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915" y="4315618"/>
            <a:ext cx="1185282" cy="59264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D8542D-4ADF-4D1A-9401-FC9BB380F3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382" y="3769994"/>
            <a:ext cx="1386174" cy="41691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E745AE5-87B1-4322-89B8-48CB5A75D9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677" y="5695500"/>
            <a:ext cx="1228348" cy="41691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9185046-A84E-48B6-96AA-8A73B1926F0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732" y="3217703"/>
            <a:ext cx="1418967" cy="30264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0B00A01-5489-4A9B-9208-BBE645A67F3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356" y="4295215"/>
            <a:ext cx="890370" cy="501774"/>
          </a:xfrm>
          <a:prstGeom prst="rect">
            <a:avLst/>
          </a:prstGeom>
        </p:spPr>
      </p:pic>
      <p:pic>
        <p:nvPicPr>
          <p:cNvPr id="2213" name="Picture 35" descr="image001">
            <a:extLst>
              <a:ext uri="{FF2B5EF4-FFF2-40B4-BE49-F238E27FC236}">
                <a16:creationId xmlns:a16="http://schemas.microsoft.com/office/drawing/2014/main" id="{D9146B06-CFE5-48C1-9443-20955BD2B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4679" y="2331041"/>
            <a:ext cx="571161" cy="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D81FA96-A972-43DA-9BDF-74296308AC2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787" y="3934968"/>
            <a:ext cx="1420624" cy="3200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3E5594-0A51-A448-8476-4C6830D458E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151" y="2910300"/>
            <a:ext cx="1399420" cy="640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F711CA-3646-4B74-8EE2-328B3C4184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71367" y="5717098"/>
            <a:ext cx="1506155" cy="3645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0457ED-FB73-4363-9418-E037A11CA1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30152" y="3445606"/>
            <a:ext cx="1300219" cy="3672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7ECA4E7-2CBB-41B1-8A10-093AA9C5CF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79391" y="4500522"/>
            <a:ext cx="714053" cy="6764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6C2CD60-8A20-4CAC-AB61-1003F5D547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84734" y="5254500"/>
            <a:ext cx="1290254" cy="38509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F261F45-71F9-4181-B13E-8B0CB807BF8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28264" y="3914250"/>
            <a:ext cx="1541492" cy="46320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4208D57-4D99-41E9-910F-08487A33A2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17825" y="2516794"/>
            <a:ext cx="1106162" cy="96544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3823594-53DC-417E-B680-4F576606A6C1}"/>
              </a:ext>
            </a:extLst>
          </p:cNvPr>
          <p:cNvPicPr/>
          <p:nvPr/>
        </p:nvPicPr>
        <p:blipFill>
          <a:blip r:embed="rId19"/>
          <a:stretch>
            <a:fillRect/>
          </a:stretch>
        </p:blipFill>
        <p:spPr>
          <a:xfrm>
            <a:off x="7316265" y="1978416"/>
            <a:ext cx="900292" cy="104638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A22F60E-0FDC-48DF-83F8-F43B66E74DF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73687" y="5607889"/>
            <a:ext cx="1827602" cy="50439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A6B7E83-EF3A-4D34-B231-EC7A56CE4EC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77410" y="3422410"/>
            <a:ext cx="949092" cy="913121"/>
          </a:xfrm>
          <a:prstGeom prst="rect">
            <a:avLst/>
          </a:prstGeom>
        </p:spPr>
      </p:pic>
      <p:pic>
        <p:nvPicPr>
          <p:cNvPr id="2210" name="Picture 2209">
            <a:extLst>
              <a:ext uri="{FF2B5EF4-FFF2-40B4-BE49-F238E27FC236}">
                <a16:creationId xmlns:a16="http://schemas.microsoft.com/office/drawing/2014/main" id="{B065E93E-CE79-46FE-80A2-A1EA1C4A9A2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88610" y="4988841"/>
            <a:ext cx="1247211" cy="545495"/>
          </a:xfrm>
          <a:prstGeom prst="rect">
            <a:avLst/>
          </a:prstGeom>
        </p:spPr>
      </p:pic>
      <p:pic>
        <p:nvPicPr>
          <p:cNvPr id="2211" name="Picture 2210">
            <a:extLst>
              <a:ext uri="{FF2B5EF4-FFF2-40B4-BE49-F238E27FC236}">
                <a16:creationId xmlns:a16="http://schemas.microsoft.com/office/drawing/2014/main" id="{EDC5E207-838C-4C5C-AE3A-06CCBA137C0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95900" y="5789940"/>
            <a:ext cx="1329893" cy="339486"/>
          </a:xfrm>
          <a:prstGeom prst="rect">
            <a:avLst/>
          </a:prstGeom>
        </p:spPr>
      </p:pic>
      <p:pic>
        <p:nvPicPr>
          <p:cNvPr id="2212" name="Picture 2211">
            <a:extLst>
              <a:ext uri="{FF2B5EF4-FFF2-40B4-BE49-F238E27FC236}">
                <a16:creationId xmlns:a16="http://schemas.microsoft.com/office/drawing/2014/main" id="{D9067A2C-78B1-4DD7-8D5B-2296051B787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633972" y="3499350"/>
            <a:ext cx="1369492" cy="325081"/>
          </a:xfrm>
          <a:prstGeom prst="rect">
            <a:avLst/>
          </a:prstGeom>
        </p:spPr>
      </p:pic>
      <p:pic>
        <p:nvPicPr>
          <p:cNvPr id="2214" name="Picture 2213">
            <a:extLst>
              <a:ext uri="{FF2B5EF4-FFF2-40B4-BE49-F238E27FC236}">
                <a16:creationId xmlns:a16="http://schemas.microsoft.com/office/drawing/2014/main" id="{48A0551B-A312-4826-9FC2-BB46156AC1C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45542" y="4837082"/>
            <a:ext cx="1480297" cy="752085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F639E07-9F25-475C-9869-FB45BA298617}"/>
              </a:ext>
            </a:extLst>
          </p:cNvPr>
          <p:cNvCxnSpPr>
            <a:cxnSpLocks/>
          </p:cNvCxnSpPr>
          <p:nvPr/>
        </p:nvCxnSpPr>
        <p:spPr>
          <a:xfrm>
            <a:off x="6771973" y="1744119"/>
            <a:ext cx="7404" cy="4477812"/>
          </a:xfrm>
          <a:prstGeom prst="line">
            <a:avLst/>
          </a:prstGeom>
          <a:ln>
            <a:solidFill>
              <a:srgbClr val="608AD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C139AB9-FF80-483D-9561-2986F2B93D8C}"/>
              </a:ext>
            </a:extLst>
          </p:cNvPr>
          <p:cNvCxnSpPr>
            <a:cxnSpLocks/>
          </p:cNvCxnSpPr>
          <p:nvPr/>
        </p:nvCxnSpPr>
        <p:spPr>
          <a:xfrm>
            <a:off x="8704101" y="1754693"/>
            <a:ext cx="7404" cy="4477812"/>
          </a:xfrm>
          <a:prstGeom prst="line">
            <a:avLst/>
          </a:prstGeom>
          <a:ln>
            <a:solidFill>
              <a:srgbClr val="608AD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19" name="Picture 2218">
            <a:extLst>
              <a:ext uri="{FF2B5EF4-FFF2-40B4-BE49-F238E27FC236}">
                <a16:creationId xmlns:a16="http://schemas.microsoft.com/office/drawing/2014/main" id="{31587C44-9261-44B5-8A85-0A0EFF92D09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980049" y="4490509"/>
            <a:ext cx="853737" cy="749710"/>
          </a:xfrm>
          <a:prstGeom prst="rect">
            <a:avLst/>
          </a:prstGeom>
        </p:spPr>
      </p:pic>
      <p:pic>
        <p:nvPicPr>
          <p:cNvPr id="2220" name="Picture 2219">
            <a:extLst>
              <a:ext uri="{FF2B5EF4-FFF2-40B4-BE49-F238E27FC236}">
                <a16:creationId xmlns:a16="http://schemas.microsoft.com/office/drawing/2014/main" id="{08892BC4-45F8-45FD-97CE-58FEEDA726F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39550" y="1863222"/>
            <a:ext cx="875948" cy="371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4A6239-1C5C-4FCF-8911-F080F9831E1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234458" y="5675791"/>
            <a:ext cx="1312603" cy="316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1B0535-43CD-4401-A3F0-0C412059A44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73687" y="4421461"/>
            <a:ext cx="1700437" cy="502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57E4CA-D272-44F4-B976-848F58B2ED5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470090" y="5363708"/>
            <a:ext cx="1670436" cy="32969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AD25D24-91BC-42F7-A04E-A00BB1FAE787}"/>
              </a:ext>
            </a:extLst>
          </p:cNvPr>
          <p:cNvSpPr txBox="1"/>
          <p:nvPr/>
        </p:nvSpPr>
        <p:spPr>
          <a:xfrm>
            <a:off x="0" y="6581001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1B3556"/>
                </a:solidFill>
              </a:rPr>
              <a:t>Copyright 2021. W2 Global Data Solutions Ltd. 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E5446DFE-1586-4F5E-BBB8-E23DDBAEC6FE}"/>
              </a:ext>
            </a:extLst>
          </p:cNvPr>
          <p:cNvSpPr txBox="1">
            <a:spLocks/>
          </p:cNvSpPr>
          <p:nvPr/>
        </p:nvSpPr>
        <p:spPr>
          <a:xfrm>
            <a:off x="353380" y="333390"/>
            <a:ext cx="5742620" cy="747733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CUSTOMER SUCCESS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DC6D4D-B77E-44B1-BA1D-1E64A7C2C8B1}"/>
              </a:ext>
            </a:extLst>
          </p:cNvPr>
          <p:cNvSpPr/>
          <p:nvPr/>
        </p:nvSpPr>
        <p:spPr>
          <a:xfrm>
            <a:off x="478464" y="920618"/>
            <a:ext cx="4690568" cy="45719"/>
          </a:xfrm>
          <a:prstGeom prst="rect">
            <a:avLst/>
          </a:prstGeom>
          <a:solidFill>
            <a:srgbClr val="608AD8"/>
          </a:solidFill>
          <a:ln>
            <a:solidFill>
              <a:srgbClr val="60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911AD5A-E1EC-4E2B-8B95-42E8CAE25EBA}"/>
              </a:ext>
            </a:extLst>
          </p:cNvPr>
          <p:cNvSpPr txBox="1"/>
          <p:nvPr/>
        </p:nvSpPr>
        <p:spPr>
          <a:xfrm>
            <a:off x="11539870" y="6581000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B3556"/>
                </a:solidFill>
              </a:rPr>
              <a:t>Page 5</a:t>
            </a:r>
          </a:p>
        </p:txBody>
      </p:sp>
      <p:pic>
        <p:nvPicPr>
          <p:cNvPr id="1028" name="Picture 4" descr="nimbl review: Is it worth the monthly fee? | Finder UK">
            <a:extLst>
              <a:ext uri="{FF2B5EF4-FFF2-40B4-BE49-F238E27FC236}">
                <a16:creationId xmlns:a16="http://schemas.microsoft.com/office/drawing/2014/main" id="{EB9DBC57-00C1-450A-BE98-127676072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91" y="2558616"/>
            <a:ext cx="1099275" cy="109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K's first socially distanced way to pay pilots in Bristol — Open Finance |  Moneyhub Enterprise">
            <a:extLst>
              <a:ext uri="{FF2B5EF4-FFF2-40B4-BE49-F238E27FC236}">
                <a16:creationId xmlns:a16="http://schemas.microsoft.com/office/drawing/2014/main" id="{3635B5A8-F373-4F0D-ADAB-8F9656F13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33103" r="9051" b="31980"/>
          <a:stretch/>
        </p:blipFill>
        <p:spPr bwMode="auto">
          <a:xfrm>
            <a:off x="1374333" y="4827654"/>
            <a:ext cx="1640476" cy="39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irgin Experience Days - Gift Ideas | Experience Gifts">
            <a:extLst>
              <a:ext uri="{FF2B5EF4-FFF2-40B4-BE49-F238E27FC236}">
                <a16:creationId xmlns:a16="http://schemas.microsoft.com/office/drawing/2014/main" id="{4C714F24-DD32-49B8-8BC4-8630339CA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45" y="1428767"/>
            <a:ext cx="1777722" cy="8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izolution: Face-to-Face Experiences, Remotely">
            <a:extLst>
              <a:ext uri="{FF2B5EF4-FFF2-40B4-BE49-F238E27FC236}">
                <a16:creationId xmlns:a16="http://schemas.microsoft.com/office/drawing/2014/main" id="{8F8C6519-F6A5-49CD-AA98-76F17F69E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10" y="2159413"/>
            <a:ext cx="1976283" cy="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ecome untouchable with Lanistar's polymorphic card - Lanistar">
            <a:extLst>
              <a:ext uri="{FF2B5EF4-FFF2-40B4-BE49-F238E27FC236}">
                <a16:creationId xmlns:a16="http://schemas.microsoft.com/office/drawing/2014/main" id="{431CFB18-87C5-4774-8B19-8245E9AF70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4" b="15636"/>
          <a:stretch/>
        </p:blipFill>
        <p:spPr bwMode="auto">
          <a:xfrm>
            <a:off x="2910337" y="4305951"/>
            <a:ext cx="1646955" cy="5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3C135DC7-4DBE-45D2-B960-86C8EAFCE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552" y="4894728"/>
            <a:ext cx="1283690" cy="71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oHenry - Fast Track">
            <a:extLst>
              <a:ext uri="{FF2B5EF4-FFF2-40B4-BE49-F238E27FC236}">
                <a16:creationId xmlns:a16="http://schemas.microsoft.com/office/drawing/2014/main" id="{6D564410-BFDA-4D17-9950-318B91306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25" y="1743716"/>
            <a:ext cx="1513611" cy="5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y360 Logo Pack">
            <a:extLst>
              <a:ext uri="{FF2B5EF4-FFF2-40B4-BE49-F238E27FC236}">
                <a16:creationId xmlns:a16="http://schemas.microsoft.com/office/drawing/2014/main" id="{9FBA356A-7C5B-4BEA-97C0-27D7333B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259" y="1874175"/>
            <a:ext cx="1151477" cy="41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B30B9082-71F9-40F2-BE96-F440B8F1C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51" y="1919051"/>
            <a:ext cx="1649512" cy="46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3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3035E6-F83A-474D-9508-FDF53C441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649" y="4197973"/>
            <a:ext cx="1498861" cy="1461580"/>
          </a:xfrm>
          <a:prstGeom prst="rect">
            <a:avLst/>
          </a:prstGeom>
        </p:spPr>
      </p:pic>
      <p:pic>
        <p:nvPicPr>
          <p:cNvPr id="2062" name="Picture 14" descr="Cybertonica - BusinessCloud">
            <a:extLst>
              <a:ext uri="{FF2B5EF4-FFF2-40B4-BE49-F238E27FC236}">
                <a16:creationId xmlns:a16="http://schemas.microsoft.com/office/drawing/2014/main" id="{90CCD494-3B70-45D3-8EBB-A23E2761D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22" y="676317"/>
            <a:ext cx="2421160" cy="15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525028-E29E-40C1-8F20-FEE496B4B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47" y="4370207"/>
            <a:ext cx="1516596" cy="1537212"/>
          </a:xfrm>
          <a:prstGeom prst="rect">
            <a:avLst/>
          </a:prstGeom>
        </p:spPr>
      </p:pic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F4F7261-383F-4D0A-B6FE-9402AD660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811552"/>
              </p:ext>
            </p:extLst>
          </p:nvPr>
        </p:nvGraphicFramePr>
        <p:xfrm>
          <a:off x="5421258" y="2513465"/>
          <a:ext cx="2899028" cy="65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996640" imgH="672840" progId="">
                  <p:embed/>
                </p:oleObj>
              </mc:Choice>
              <mc:Fallback>
                <p:oleObj r:id="rId6" imgW="2996640" imgH="672840" progId="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F4F7261-383F-4D0A-B6FE-9402AD660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1258" y="2513465"/>
                        <a:ext cx="2899028" cy="651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2" name="Picture 231">
            <a:extLst>
              <a:ext uri="{FF2B5EF4-FFF2-40B4-BE49-F238E27FC236}">
                <a16:creationId xmlns:a16="http://schemas.microsoft.com/office/drawing/2014/main" id="{01387B5F-F6CE-4D75-8462-49757079E5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7584" y="5224417"/>
            <a:ext cx="2710308" cy="779212"/>
          </a:xfrm>
          <a:prstGeom prst="rect">
            <a:avLst/>
          </a:prstGeom>
        </p:spPr>
      </p:pic>
      <p:pic>
        <p:nvPicPr>
          <p:cNvPr id="5" name="Picture 4" descr="A picture containing tableware&#10;&#10;Description generated with high confidence">
            <a:extLst>
              <a:ext uri="{FF2B5EF4-FFF2-40B4-BE49-F238E27FC236}">
                <a16:creationId xmlns:a16="http://schemas.microsoft.com/office/drawing/2014/main" id="{A969D2CC-6A2A-4BBA-80BE-CDADECD03F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4880" y="2509409"/>
            <a:ext cx="2976236" cy="6510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40B291-6D2E-4F2D-A075-524A6150BD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19" y="1960649"/>
            <a:ext cx="2307785" cy="8756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9DD019-2442-48B3-AEB0-C919B7F433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29" y="1027250"/>
            <a:ext cx="2327614" cy="981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7467A6-63EE-4171-8622-9D60789935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99" y="1929026"/>
            <a:ext cx="1190926" cy="4694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89259A-5946-46FC-9404-B5D4ABF10C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27" y="1017603"/>
            <a:ext cx="1129909" cy="11299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29C34F-E723-4D93-A5E4-9DA61CCFF1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667" y="3603145"/>
            <a:ext cx="2837929" cy="1537212"/>
          </a:xfrm>
          <a:prstGeom prst="rect">
            <a:avLst/>
          </a:prstGeom>
        </p:spPr>
      </p:pic>
      <p:pic>
        <p:nvPicPr>
          <p:cNvPr id="3" name="Picture 2" descr="A drawing of a face&#10;&#10;Description generated with high confidence">
            <a:extLst>
              <a:ext uri="{FF2B5EF4-FFF2-40B4-BE49-F238E27FC236}">
                <a16:creationId xmlns:a16="http://schemas.microsoft.com/office/drawing/2014/main" id="{72256E58-D633-49DB-B016-99853940CB6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9632" r="33826"/>
          <a:stretch/>
        </p:blipFill>
        <p:spPr>
          <a:xfrm>
            <a:off x="4196909" y="2914724"/>
            <a:ext cx="886212" cy="1268139"/>
          </a:xfrm>
          <a:prstGeom prst="rect">
            <a:avLst/>
          </a:prstGeom>
        </p:spPr>
      </p:pic>
      <p:pic>
        <p:nvPicPr>
          <p:cNvPr id="2" name="Picture 3" descr="A close up of a blue wall&#10;&#10;Description automatically generated">
            <a:extLst>
              <a:ext uri="{FF2B5EF4-FFF2-40B4-BE49-F238E27FC236}">
                <a16:creationId xmlns:a16="http://schemas.microsoft.com/office/drawing/2014/main" id="{4D50743A-3DE5-49D6-A177-3D9C128FF17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37639" y="4129278"/>
            <a:ext cx="1943218" cy="1162638"/>
          </a:xfrm>
          <a:prstGeom prst="rect">
            <a:avLst/>
          </a:prstGeom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7ACE70B5-0D09-4F1D-B009-9D9CE81BE0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915" y="2669470"/>
            <a:ext cx="2133600" cy="4191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BDE24DF-708E-4D6A-B233-5E8D3AF5D958}"/>
              </a:ext>
            </a:extLst>
          </p:cNvPr>
          <p:cNvSpPr txBox="1"/>
          <p:nvPr/>
        </p:nvSpPr>
        <p:spPr>
          <a:xfrm>
            <a:off x="0" y="6581001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1B3556"/>
                </a:solidFill>
              </a:rPr>
              <a:t>Copyright 2021. W2 Global Data Solutions Ltd.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8DFE46C-D8FE-4C4A-8F05-EE6DA704C9A0}"/>
              </a:ext>
            </a:extLst>
          </p:cNvPr>
          <p:cNvSpPr txBox="1">
            <a:spLocks/>
          </p:cNvSpPr>
          <p:nvPr/>
        </p:nvSpPr>
        <p:spPr>
          <a:xfrm>
            <a:off x="353380" y="333390"/>
            <a:ext cx="5742620" cy="747733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W2 PARTNER NETWORK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6B59A9-DC4C-4EBF-9D8E-1D735092B6A0}"/>
              </a:ext>
            </a:extLst>
          </p:cNvPr>
          <p:cNvSpPr/>
          <p:nvPr/>
        </p:nvSpPr>
        <p:spPr>
          <a:xfrm>
            <a:off x="478464" y="920617"/>
            <a:ext cx="4189229" cy="45719"/>
          </a:xfrm>
          <a:prstGeom prst="rect">
            <a:avLst/>
          </a:prstGeom>
          <a:solidFill>
            <a:srgbClr val="608AD8"/>
          </a:solidFill>
          <a:ln>
            <a:solidFill>
              <a:srgbClr val="60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216F31-5C5B-4C9E-85C1-B92FCCF19AC0}"/>
              </a:ext>
            </a:extLst>
          </p:cNvPr>
          <p:cNvSpPr txBox="1"/>
          <p:nvPr/>
        </p:nvSpPr>
        <p:spPr>
          <a:xfrm>
            <a:off x="11539870" y="6581000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1B3556"/>
                </a:solidFill>
              </a:rPr>
              <a:t>Page 6</a:t>
            </a:r>
          </a:p>
        </p:txBody>
      </p:sp>
      <p:pic>
        <p:nvPicPr>
          <p:cNvPr id="2050" name="Picture 2" descr="Crucial Compliance">
            <a:extLst>
              <a:ext uri="{FF2B5EF4-FFF2-40B4-BE49-F238E27FC236}">
                <a16:creationId xmlns:a16="http://schemas.microsoft.com/office/drawing/2014/main" id="{E0ADCC6D-0F9D-4D26-AB0E-7E30CF88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44" y="5668731"/>
            <a:ext cx="2832462" cy="7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me - Trusek">
            <a:extLst>
              <a:ext uri="{FF2B5EF4-FFF2-40B4-BE49-F238E27FC236}">
                <a16:creationId xmlns:a16="http://schemas.microsoft.com/office/drawing/2014/main" id="{ED062A0D-FF12-46C3-BB9B-F9A7FC91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63" y="719161"/>
            <a:ext cx="1607221" cy="42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go">
            <a:extLst>
              <a:ext uri="{FF2B5EF4-FFF2-40B4-BE49-F238E27FC236}">
                <a16:creationId xmlns:a16="http://schemas.microsoft.com/office/drawing/2014/main" id="{9649CA1E-30B2-4FFE-8052-60D446404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14" y="5717186"/>
            <a:ext cx="2540852" cy="38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ccl - Innovate Finance – The Voice of Global FinTech">
            <a:extLst>
              <a:ext uri="{FF2B5EF4-FFF2-40B4-BE49-F238E27FC236}">
                <a16:creationId xmlns:a16="http://schemas.microsoft.com/office/drawing/2014/main" id="{419C536F-A7F0-4CB3-A90E-626F1427F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5" b="31572"/>
          <a:stretch/>
        </p:blipFill>
        <p:spPr bwMode="auto">
          <a:xfrm>
            <a:off x="9896093" y="3553345"/>
            <a:ext cx="1721799" cy="60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elcome to London CDD, prime property CDD specialists">
            <a:extLst>
              <a:ext uri="{FF2B5EF4-FFF2-40B4-BE49-F238E27FC236}">
                <a16:creationId xmlns:a16="http://schemas.microsoft.com/office/drawing/2014/main" id="{A4E3FC6E-E5DB-46E2-85B3-7A4E6B7EB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807" y="1591929"/>
            <a:ext cx="918200" cy="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Konsentus | Providing Confidence in Open Banking">
            <a:extLst>
              <a:ext uri="{FF2B5EF4-FFF2-40B4-BE49-F238E27FC236}">
                <a16:creationId xmlns:a16="http://schemas.microsoft.com/office/drawing/2014/main" id="{41B08363-801C-4C9B-A4F9-EE1C4BABA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3" y="3203127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omepage - Global Processing Services | GPS">
            <a:extLst>
              <a:ext uri="{FF2B5EF4-FFF2-40B4-BE49-F238E27FC236}">
                <a16:creationId xmlns:a16="http://schemas.microsoft.com/office/drawing/2014/main" id="{E1335A20-89DD-4BBC-8B8F-45D67BBD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0" y="3400514"/>
            <a:ext cx="3369507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0" descr="PPS - Europe's Leading Processor / Issuer">
            <a:extLst>
              <a:ext uri="{FF2B5EF4-FFF2-40B4-BE49-F238E27FC236}">
                <a16:creationId xmlns:a16="http://schemas.microsoft.com/office/drawing/2014/main" id="{0877954D-35B6-4830-89E2-977DFF9CFE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22" descr="PPS - Europe's Leading Processor / Issuer">
            <a:extLst>
              <a:ext uri="{FF2B5EF4-FFF2-40B4-BE49-F238E27FC236}">
                <a16:creationId xmlns:a16="http://schemas.microsoft.com/office/drawing/2014/main" id="{0164DC09-B98D-41DB-BFBD-7AF76333A9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2937892" cy="293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72" name="Picture 24" descr="PrePay Solutions becomes PPS – Emerging Payments UK">
            <a:extLst>
              <a:ext uri="{FF2B5EF4-FFF2-40B4-BE49-F238E27FC236}">
                <a16:creationId xmlns:a16="http://schemas.microsoft.com/office/drawing/2014/main" id="{27BFD1F7-8BA0-4D89-B3EB-DE380A9B0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0" b="38449"/>
          <a:stretch/>
        </p:blipFill>
        <p:spPr bwMode="auto">
          <a:xfrm>
            <a:off x="6400640" y="4587330"/>
            <a:ext cx="2754258" cy="6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ome - NOTO | One solution for all financial crime threats">
            <a:extLst>
              <a:ext uri="{FF2B5EF4-FFF2-40B4-BE49-F238E27FC236}">
                <a16:creationId xmlns:a16="http://schemas.microsoft.com/office/drawing/2014/main" id="{39715420-BD0F-4D87-8113-D840C9893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5" y="5462569"/>
            <a:ext cx="2389947" cy="7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ynalogik | Smarter Intelligence">
            <a:extLst>
              <a:ext uri="{FF2B5EF4-FFF2-40B4-BE49-F238E27FC236}">
                <a16:creationId xmlns:a16="http://schemas.microsoft.com/office/drawing/2014/main" id="{C5D7B513-3B00-49C8-9193-93C2D58B3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349" y="301938"/>
            <a:ext cx="3006743" cy="7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D5B3C8-0CC6-43EE-B107-5E9C6ECD3EE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56756" y="968119"/>
            <a:ext cx="2210740" cy="1105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C9787C-59B7-46C1-86F4-3F655B6DED1A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11590" t="26514" r="11979" b="23674"/>
          <a:stretch/>
        </p:blipFill>
        <p:spPr>
          <a:xfrm>
            <a:off x="7643788" y="1896855"/>
            <a:ext cx="2544311" cy="536819"/>
          </a:xfrm>
          <a:prstGeom prst="rect">
            <a:avLst/>
          </a:prstGeom>
        </p:spPr>
      </p:pic>
      <p:pic>
        <p:nvPicPr>
          <p:cNvPr id="4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D1056EA8-6E8C-4AA0-A781-6E89710ECD0F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t="35920" b="37763"/>
          <a:stretch/>
        </p:blipFill>
        <p:spPr>
          <a:xfrm>
            <a:off x="8490587" y="3022856"/>
            <a:ext cx="1721798" cy="45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3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53B99E-D7C6-4308-9193-E6BA86DA8BCB}"/>
              </a:ext>
            </a:extLst>
          </p:cNvPr>
          <p:cNvSpPr txBox="1"/>
          <p:nvPr/>
        </p:nvSpPr>
        <p:spPr>
          <a:xfrm>
            <a:off x="8267701" y="0"/>
            <a:ext cx="396683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33E1D0"/>
                </a:solidFill>
              </a:rPr>
              <a:t>#Simplified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#Regulatory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#KnowYourCustomer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#Payments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#Betting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#KnowYourBusiness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#Real-time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#Platform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#Compliance 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#Anti-MoneyLaundering 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#Seamless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#Proven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#Innovative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#FraudPrevention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#Reliable </a:t>
            </a:r>
          </a:p>
          <a:p>
            <a:r>
              <a:rPr lang="en-GB" sz="2800" dirty="0">
                <a:solidFill>
                  <a:srgbClr val="33E1D0"/>
                </a:solidFill>
              </a:rPr>
              <a:t>#Trusted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29F51-5EEB-45AA-958B-C408DED74AA5}"/>
              </a:ext>
            </a:extLst>
          </p:cNvPr>
          <p:cNvSpPr txBox="1"/>
          <p:nvPr/>
        </p:nvSpPr>
        <p:spPr>
          <a:xfrm>
            <a:off x="0" y="6581001"/>
            <a:ext cx="6432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>
                <a:solidFill>
                  <a:srgbClr val="1B3556"/>
                </a:solidFill>
              </a:rPr>
              <a:t>Copyright 2021. W2 Global Data Solutions Ltd.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966E5-22D2-465A-86DD-4344EA108194}"/>
              </a:ext>
            </a:extLst>
          </p:cNvPr>
          <p:cNvSpPr txBox="1"/>
          <p:nvPr/>
        </p:nvSpPr>
        <p:spPr>
          <a:xfrm>
            <a:off x="154112" y="5272950"/>
            <a:ext cx="50603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Us:</a:t>
            </a:r>
          </a:p>
          <a:p>
            <a:r>
              <a:rPr lang="en-GB" sz="2000" dirty="0">
                <a:solidFill>
                  <a:srgbClr val="608AD8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www.w2globaldata.com</a:t>
            </a:r>
            <a:endParaRPr lang="en-GB" sz="2000" dirty="0">
              <a:solidFill>
                <a:srgbClr val="608A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608AD8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hello@w2globaldata.com</a:t>
            </a:r>
            <a:endParaRPr lang="en-GB" sz="2000" dirty="0">
              <a:solidFill>
                <a:srgbClr val="608A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608A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@w2globaldata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51718-5947-4932-85AA-5646FBCE8A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684" y="2133707"/>
            <a:ext cx="1750017" cy="1921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76078F-7AFC-4B6A-8A04-57FAE203EB12}"/>
              </a:ext>
            </a:extLst>
          </p:cNvPr>
          <p:cNvSpPr txBox="1"/>
          <p:nvPr/>
        </p:nvSpPr>
        <p:spPr>
          <a:xfrm>
            <a:off x="154112" y="138500"/>
            <a:ext cx="8149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33E1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REGTECH</a:t>
            </a:r>
            <a:r>
              <a:rPr lang="en-GB" sz="2800" b="1" dirty="0">
                <a:solidFill>
                  <a:srgbClr val="33E1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DEMAND</a:t>
            </a:r>
          </a:p>
        </p:txBody>
      </p:sp>
    </p:spTree>
    <p:extLst>
      <p:ext uri="{BB962C8B-B14F-4D97-AF65-F5344CB8AC3E}">
        <p14:creationId xmlns:p14="http://schemas.microsoft.com/office/powerpoint/2010/main" val="1397165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B47AAD2FDAE4A8199B5EE2E90A2A1" ma:contentTypeVersion="13" ma:contentTypeDescription="Create a new document." ma:contentTypeScope="" ma:versionID="bc845e30c649cef0f2e4531a281190ff">
  <xsd:schema xmlns:xsd="http://www.w3.org/2001/XMLSchema" xmlns:xs="http://www.w3.org/2001/XMLSchema" xmlns:p="http://schemas.microsoft.com/office/2006/metadata/properties" xmlns:ns3="155f65bb-baa6-42da-95db-d6f0c06bf6a8" xmlns:ns4="c059b97d-0e0b-4460-a266-b0579f3b7f0e" targetNamespace="http://schemas.microsoft.com/office/2006/metadata/properties" ma:root="true" ma:fieldsID="8dcd75e385fcaba43cb8d33d88d689ec" ns3:_="" ns4:_="">
    <xsd:import namespace="155f65bb-baa6-42da-95db-d6f0c06bf6a8"/>
    <xsd:import namespace="c059b97d-0e0b-4460-a266-b0579f3b7f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f65bb-baa6-42da-95db-d6f0c06bf6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9b97d-0e0b-4460-a266-b0579f3b7f0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F17F37-F84A-435C-BE16-19455B9AE1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3404CC-FC44-4592-B1CA-C723B71F71AC}">
  <ds:schemaRefs>
    <ds:schemaRef ds:uri="http://schemas.microsoft.com/office/2006/metadata/properties"/>
    <ds:schemaRef ds:uri="http://purl.org/dc/elements/1.1/"/>
    <ds:schemaRef ds:uri="155f65bb-baa6-42da-95db-d6f0c06bf6a8"/>
    <ds:schemaRef ds:uri="c059b97d-0e0b-4460-a266-b0579f3b7f0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CF151F-A6A4-4F6B-89EE-71F0DAB96967}">
  <ds:schemaRefs>
    <ds:schemaRef ds:uri="155f65bb-baa6-42da-95db-d6f0c06bf6a8"/>
    <ds:schemaRef ds:uri="c059b97d-0e0b-4460-a266-b0579f3b7f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47136</TotalTime>
  <Words>485</Words>
  <Application>Microsoft Office PowerPoint</Application>
  <PresentationFormat>Widescreen</PresentationFormat>
  <Paragraphs>93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Nicky Vaksdal</dc:creator>
  <cp:lastModifiedBy>James Roberts</cp:lastModifiedBy>
  <cp:revision>13</cp:revision>
  <dcterms:created xsi:type="dcterms:W3CDTF">2018-12-20T13:06:38Z</dcterms:created>
  <dcterms:modified xsi:type="dcterms:W3CDTF">2021-10-13T10:16:07Z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0x010100C4FB47AAD2FDAE4A8199B5EE2E90A2A1</vt:lpwstr>
  </property>
</Properties>
</file>