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256" r:id="rId5"/>
    <p:sldId id="610" r:id="rId6"/>
    <p:sldId id="613" r:id="rId7"/>
    <p:sldId id="612" r:id="rId8"/>
    <p:sldId id="611" r:id="rId9"/>
    <p:sldId id="598" r:id="rId10"/>
    <p:sldId id="59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y Vaksdal" initials="NV" lastIdx="1" clrIdx="0">
    <p:extLst>
      <p:ext uri="{19B8F6BF-5375-455C-9EA6-DF929625EA0E}">
        <p15:presenceInfo xmlns:p15="http://schemas.microsoft.com/office/powerpoint/2012/main" userId="S::nicky.vaksdal@w2globaldata.com::fa4da3b5-287c-4a73-ac48-151bbe8d3e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8AD8"/>
    <a:srgbClr val="1B3556"/>
    <a:srgbClr val="33E1D0"/>
    <a:srgbClr val="D9D9D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00F8D-9CA8-4417-9547-A72733A9E74F}" v="13" dt="2022-01-14T12:24:39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oberts" userId="afc4b487-3adb-4506-99d7-368b13f1b8e1" providerId="ADAL" clId="{40100F8D-9CA8-4417-9547-A72733A9E74F}"/>
    <pc:docChg chg="addSld delSld modSld">
      <pc:chgData name="James Roberts" userId="afc4b487-3adb-4506-99d7-368b13f1b8e1" providerId="ADAL" clId="{40100F8D-9CA8-4417-9547-A72733A9E74F}" dt="2022-01-14T12:25:06.989" v="34" actId="20577"/>
      <pc:docMkLst>
        <pc:docMk/>
      </pc:docMkLst>
      <pc:sldChg chg="addSp delSp modSp mod">
        <pc:chgData name="James Roberts" userId="afc4b487-3adb-4506-99d7-368b13f1b8e1" providerId="ADAL" clId="{40100F8D-9CA8-4417-9547-A72733A9E74F}" dt="2022-01-14T12:22:33.890" v="10" actId="1076"/>
        <pc:sldMkLst>
          <pc:docMk/>
          <pc:sldMk cId="196061744" sldId="256"/>
        </pc:sldMkLst>
        <pc:picChg chg="add mod modCrop">
          <ac:chgData name="James Roberts" userId="afc4b487-3adb-4506-99d7-368b13f1b8e1" providerId="ADAL" clId="{40100F8D-9CA8-4417-9547-A72733A9E74F}" dt="2022-01-14T12:22:33.890" v="10" actId="1076"/>
          <ac:picMkLst>
            <pc:docMk/>
            <pc:sldMk cId="196061744" sldId="256"/>
            <ac:picMk id="4" creationId="{3DF619E9-19FF-4ED4-A312-DBE34C7F938A}"/>
          </ac:picMkLst>
        </pc:picChg>
        <pc:picChg chg="del">
          <ac:chgData name="James Roberts" userId="afc4b487-3adb-4506-99d7-368b13f1b8e1" providerId="ADAL" clId="{40100F8D-9CA8-4417-9547-A72733A9E74F}" dt="2022-01-14T12:22:09.570" v="1" actId="478"/>
          <ac:picMkLst>
            <pc:docMk/>
            <pc:sldMk cId="196061744" sldId="256"/>
            <ac:picMk id="1026" creationId="{2A34812E-5E23-482A-B20B-46A0BEFC00E5}"/>
          </ac:picMkLst>
        </pc:picChg>
      </pc:sldChg>
      <pc:sldChg chg="del">
        <pc:chgData name="James Roberts" userId="afc4b487-3adb-4506-99d7-368b13f1b8e1" providerId="ADAL" clId="{40100F8D-9CA8-4417-9547-A72733A9E74F}" dt="2022-01-14T12:24:32.925" v="25" actId="47"/>
        <pc:sldMkLst>
          <pc:docMk/>
          <pc:sldMk cId="3576114131" sldId="426"/>
        </pc:sldMkLst>
      </pc:sldChg>
      <pc:sldChg chg="del">
        <pc:chgData name="James Roberts" userId="afc4b487-3adb-4506-99d7-368b13f1b8e1" providerId="ADAL" clId="{40100F8D-9CA8-4417-9547-A72733A9E74F}" dt="2022-01-14T12:24:12.787" v="22" actId="47"/>
        <pc:sldMkLst>
          <pc:docMk/>
          <pc:sldMk cId="3335133170" sldId="439"/>
        </pc:sldMkLst>
      </pc:sldChg>
      <pc:sldChg chg="del">
        <pc:chgData name="James Roberts" userId="afc4b487-3adb-4506-99d7-368b13f1b8e1" providerId="ADAL" clId="{40100F8D-9CA8-4417-9547-A72733A9E74F}" dt="2022-01-14T12:23:26.082" v="17" actId="47"/>
        <pc:sldMkLst>
          <pc:docMk/>
          <pc:sldMk cId="2960632267" sldId="597"/>
        </pc:sldMkLst>
      </pc:sldChg>
      <pc:sldChg chg="modSp add del mod setBg">
        <pc:chgData name="James Roberts" userId="afc4b487-3adb-4506-99d7-368b13f1b8e1" providerId="ADAL" clId="{40100F8D-9CA8-4417-9547-A72733A9E74F}" dt="2022-01-14T12:25:06.989" v="34" actId="20577"/>
        <pc:sldMkLst>
          <pc:docMk/>
          <pc:sldMk cId="3833697738" sldId="598"/>
        </pc:sldMkLst>
        <pc:spChg chg="mod">
          <ac:chgData name="James Roberts" userId="afc4b487-3adb-4506-99d7-368b13f1b8e1" providerId="ADAL" clId="{40100F8D-9CA8-4417-9547-A72733A9E74F}" dt="2022-01-14T12:25:06.989" v="34" actId="20577"/>
          <ac:spMkLst>
            <pc:docMk/>
            <pc:sldMk cId="3833697738" sldId="598"/>
            <ac:spMk id="25" creationId="{F3216F31-5C5B-4C9E-85C1-B92FCCF19AC0}"/>
          </ac:spMkLst>
        </pc:spChg>
      </pc:sldChg>
      <pc:sldChg chg="modSp mod">
        <pc:chgData name="James Roberts" userId="afc4b487-3adb-4506-99d7-368b13f1b8e1" providerId="ADAL" clId="{40100F8D-9CA8-4417-9547-A72733A9E74F}" dt="2022-01-14T12:24:57.699" v="30" actId="20577"/>
        <pc:sldMkLst>
          <pc:docMk/>
          <pc:sldMk cId="4120667637" sldId="610"/>
        </pc:sldMkLst>
        <pc:spChg chg="mod">
          <ac:chgData name="James Roberts" userId="afc4b487-3adb-4506-99d7-368b13f1b8e1" providerId="ADAL" clId="{40100F8D-9CA8-4417-9547-A72733A9E74F}" dt="2022-01-14T12:24:57.699" v="30" actId="20577"/>
          <ac:spMkLst>
            <pc:docMk/>
            <pc:sldMk cId="4120667637" sldId="610"/>
            <ac:spMk id="10" creationId="{0DB45DAC-8548-4D0A-8FB4-21E627F3F8A3}"/>
          </ac:spMkLst>
        </pc:spChg>
        <pc:spChg chg="mod">
          <ac:chgData name="James Roberts" userId="afc4b487-3adb-4506-99d7-368b13f1b8e1" providerId="ADAL" clId="{40100F8D-9CA8-4417-9547-A72733A9E74F}" dt="2022-01-14T12:22:57.954" v="11"/>
          <ac:spMkLst>
            <pc:docMk/>
            <pc:sldMk cId="4120667637" sldId="610"/>
            <ac:spMk id="15" creationId="{D8BF9018-3C76-4A38-9DDD-9987EB19E0D9}"/>
          </ac:spMkLst>
        </pc:spChg>
      </pc:sldChg>
      <pc:sldChg chg="modSp add mod setBg">
        <pc:chgData name="James Roberts" userId="afc4b487-3adb-4506-99d7-368b13f1b8e1" providerId="ADAL" clId="{40100F8D-9CA8-4417-9547-A72733A9E74F}" dt="2022-01-14T12:25:03.010" v="32" actId="20577"/>
        <pc:sldMkLst>
          <pc:docMk/>
          <pc:sldMk cId="2661728761" sldId="611"/>
        </pc:sldMkLst>
        <pc:spChg chg="mod">
          <ac:chgData name="James Roberts" userId="afc4b487-3adb-4506-99d7-368b13f1b8e1" providerId="ADAL" clId="{40100F8D-9CA8-4417-9547-A72733A9E74F}" dt="2022-01-14T12:25:03.010" v="32" actId="20577"/>
          <ac:spMkLst>
            <pc:docMk/>
            <pc:sldMk cId="2661728761" sldId="611"/>
            <ac:spMk id="56" creationId="{1911AD5A-E1EC-4E2B-8B95-42E8CAE25EBA}"/>
          </ac:spMkLst>
        </pc:spChg>
      </pc:sldChg>
      <pc:sldChg chg="add setBg">
        <pc:chgData name="James Roberts" userId="afc4b487-3adb-4506-99d7-368b13f1b8e1" providerId="ADAL" clId="{40100F8D-9CA8-4417-9547-A72733A9E74F}" dt="2022-01-14T12:24:17.277" v="23"/>
        <pc:sldMkLst>
          <pc:docMk/>
          <pc:sldMk cId="267271815" sldId="612"/>
        </pc:sldMkLst>
      </pc:sldChg>
      <pc:sldChg chg="modSp add mod setBg">
        <pc:chgData name="James Roberts" userId="afc4b487-3adb-4506-99d7-368b13f1b8e1" providerId="ADAL" clId="{40100F8D-9CA8-4417-9547-A72733A9E74F}" dt="2022-01-14T12:24:53.712" v="28" actId="20577"/>
        <pc:sldMkLst>
          <pc:docMk/>
          <pc:sldMk cId="3374262459" sldId="613"/>
        </pc:sldMkLst>
        <pc:spChg chg="mod">
          <ac:chgData name="James Roberts" userId="afc4b487-3adb-4506-99d7-368b13f1b8e1" providerId="ADAL" clId="{40100F8D-9CA8-4417-9547-A72733A9E74F}" dt="2022-01-14T12:24:53.712" v="28" actId="20577"/>
          <ac:spMkLst>
            <pc:docMk/>
            <pc:sldMk cId="3374262459" sldId="613"/>
            <ac:spMk id="18" creationId="{FDEC11BD-9BC4-40C9-BF2A-45C580E167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FE18F-3C35-9D4A-93EA-E06A84331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6A6A0-B7C7-4147-93DE-A1FC074274B9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3C247-52C3-A04D-A217-EACA2E1E4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FD03-67D9-1147-B976-0FEA78C2E4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4B992-B799-1642-A7B8-CF956D35139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EE68AA1-AF70-024A-A96D-F1743C0F5C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1A460-FEC2-7246-87E7-687123ADD2DE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7E394-97D6-7B4A-92D3-204B1312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7E394-97D6-7B4A-92D3-204B131277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3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7E394-97D6-7B4A-92D3-204B131277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3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Remove UBO identifier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7E394-97D6-7B4A-92D3-204B131277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5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7E394-97D6-7B4A-92D3-204B131277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3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7E394-97D6-7B4A-92D3-204B13127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3740-6EB0-7746-A0C9-15E347DD5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6408-7B88-BE41-9C91-AC5BF819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CA03-4FED-684E-9155-5218C9D61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F254-DBEA-664F-929D-BD823B13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A527-F21A-7F4F-9129-2CBD2A34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AFAD9-BB1E-B449-BB31-25405DAD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4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E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0204-80F8-454B-9D7A-9ED257A620F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5256D-1CD1-584A-8039-E95B2EAD29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bird&#10;&#10;Description automatically generated">
            <a:extLst>
              <a:ext uri="{FF2B5EF4-FFF2-40B4-BE49-F238E27FC236}">
                <a16:creationId xmlns:a16="http://schemas.microsoft.com/office/drawing/2014/main" id="{DAC0D78A-B44B-4F9F-AED3-9F9B8972A8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7" y="252270"/>
            <a:ext cx="1135246" cy="6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tiff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hyperlink" Target="https://www.w2globaldata.com/case-studies/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4" Type="http://schemas.openxmlformats.org/officeDocument/2006/relationships/image" Target="../media/image46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5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24" Type="http://schemas.openxmlformats.org/officeDocument/2006/relationships/image" Target="../media/image68.jp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46.png"/><Relationship Id="rId28" Type="http://schemas.openxmlformats.org/officeDocument/2006/relationships/image" Target="../media/image72.jpeg"/><Relationship Id="rId10" Type="http://schemas.openxmlformats.org/officeDocument/2006/relationships/image" Target="../media/image55.jpeg"/><Relationship Id="rId19" Type="http://schemas.openxmlformats.org/officeDocument/2006/relationships/image" Target="../media/image64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w2globaldata.com" TargetMode="External"/><Relationship Id="rId2" Type="http://schemas.openxmlformats.org/officeDocument/2006/relationships/hyperlink" Target="http://www.w2globaldata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C75392-0359-E442-8436-E9B502FFF4F6}"/>
              </a:ext>
            </a:extLst>
          </p:cNvPr>
          <p:cNvSpPr txBox="1">
            <a:spLocks/>
          </p:cNvSpPr>
          <p:nvPr/>
        </p:nvSpPr>
        <p:spPr>
          <a:xfrm>
            <a:off x="264321" y="100153"/>
            <a:ext cx="11663358" cy="1770441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Deck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97CD5F-8136-B842-AD74-A321B81F8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65" y="4992540"/>
            <a:ext cx="1492089" cy="163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F8776-07D3-40C2-A736-9585AE67CBCB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7952-F320-4A70-8556-30A8B59074B2}"/>
              </a:ext>
            </a:extLst>
          </p:cNvPr>
          <p:cNvSpPr/>
          <p:nvPr/>
        </p:nvSpPr>
        <p:spPr>
          <a:xfrm>
            <a:off x="435935" y="1436111"/>
            <a:ext cx="10632558" cy="45719"/>
          </a:xfrm>
          <a:prstGeom prst="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0AA6D8-AF31-4279-A4C8-987C72095AE1}"/>
              </a:ext>
            </a:extLst>
          </p:cNvPr>
          <p:cNvSpPr txBox="1"/>
          <p:nvPr/>
        </p:nvSpPr>
        <p:spPr>
          <a:xfrm>
            <a:off x="339047" y="1682130"/>
            <a:ext cx="622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Prepared for: </a:t>
            </a:r>
          </a:p>
          <a:p>
            <a:r>
              <a:rPr lang="en-GB" dirty="0">
                <a:solidFill>
                  <a:schemeClr val="bg1"/>
                </a:solidFill>
              </a:rPr>
              <a:t>DATE</a:t>
            </a:r>
          </a:p>
          <a:p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F619E9-19FF-4ED4-A312-DBE34C7F9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01" t="21607" r="15325" b="27276"/>
          <a:stretch/>
        </p:blipFill>
        <p:spPr>
          <a:xfrm>
            <a:off x="99588" y="5125281"/>
            <a:ext cx="2344848" cy="17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98B7D0-22CD-4FEE-BD73-1C8FA13E5AEE}"/>
              </a:ext>
            </a:extLst>
          </p:cNvPr>
          <p:cNvSpPr/>
          <p:nvPr/>
        </p:nvSpPr>
        <p:spPr>
          <a:xfrm>
            <a:off x="353380" y="726229"/>
            <a:ext cx="11384964" cy="34864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W2 provides access to </a:t>
            </a:r>
            <a:r>
              <a:rPr lang="en-US" sz="1400" b="1" dirty="0">
                <a:solidFill>
                  <a:srgbClr val="33E1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services to </a:t>
            </a:r>
            <a:r>
              <a:rPr lang="en-US" sz="1400" b="1" dirty="0">
                <a:solidFill>
                  <a:srgbClr val="33E1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100+ clients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tailored to solve </a:t>
            </a:r>
            <a:r>
              <a:rPr lang="en-US" sz="1400" b="1" dirty="0">
                <a:solidFill>
                  <a:srgbClr val="33E1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issues. These services can be grouped by theme: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3DE795-384F-442D-9F64-670EEBFA36B8}"/>
              </a:ext>
            </a:extLst>
          </p:cNvPr>
          <p:cNvSpPr/>
          <p:nvPr/>
        </p:nvSpPr>
        <p:spPr>
          <a:xfrm>
            <a:off x="2150630" y="1339590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B3556"/>
                </a:solidFill>
              </a:rPr>
              <a:t>Access to major credit reference agencies.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B3556"/>
                </a:solidFill>
              </a:rPr>
              <a:t>ID verification in 160+ countries.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9D2C7-CC2A-4DE0-842B-F9462004A39B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BE0EEE-C9DB-46C1-942A-7A7B9F981C6B}"/>
              </a:ext>
            </a:extLst>
          </p:cNvPr>
          <p:cNvSpPr txBox="1">
            <a:spLocks/>
          </p:cNvSpPr>
          <p:nvPr/>
        </p:nvSpPr>
        <p:spPr>
          <a:xfrm>
            <a:off x="353380" y="-3023"/>
            <a:ext cx="5742620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8A9A2C-6523-4BAD-88D6-F4CB4B405547}"/>
              </a:ext>
            </a:extLst>
          </p:cNvPr>
          <p:cNvSpPr/>
          <p:nvPr/>
        </p:nvSpPr>
        <p:spPr>
          <a:xfrm>
            <a:off x="467833" y="567794"/>
            <a:ext cx="1754372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08AD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45DAC-8548-4D0A-8FB4-21E627F3F8A3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Page 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976063-9232-4DE3-9AE8-3B1A125375D5}"/>
              </a:ext>
            </a:extLst>
          </p:cNvPr>
          <p:cNvSpPr/>
          <p:nvPr/>
        </p:nvSpPr>
        <p:spPr>
          <a:xfrm>
            <a:off x="201553" y="1189044"/>
            <a:ext cx="2020652" cy="1635862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Global </a:t>
            </a:r>
          </a:p>
          <a:p>
            <a:pPr algn="ctr"/>
            <a:r>
              <a:rPr lang="en-GB" sz="2800" dirty="0" err="1"/>
              <a:t>eKYC</a:t>
            </a:r>
            <a:r>
              <a:rPr lang="en-GB" sz="2800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3988D-4879-4044-BACB-950B6A741ADF}"/>
              </a:ext>
            </a:extLst>
          </p:cNvPr>
          <p:cNvSpPr/>
          <p:nvPr/>
        </p:nvSpPr>
        <p:spPr>
          <a:xfrm>
            <a:off x="2150630" y="3100321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Automatic and manual assessment of ID documents globally, including real time facial comparison.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Authentication of utility bills and other proof of address documents.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EE00B29-B0CC-44AD-924D-F4132D1E9B91}"/>
              </a:ext>
            </a:extLst>
          </p:cNvPr>
          <p:cNvSpPr/>
          <p:nvPr/>
        </p:nvSpPr>
        <p:spPr>
          <a:xfrm>
            <a:off x="201553" y="2987605"/>
            <a:ext cx="2020652" cy="1649750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Document Services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BF9018-3C76-4A38-9DDD-9987EB19E0D9}"/>
              </a:ext>
            </a:extLst>
          </p:cNvPr>
          <p:cNvSpPr/>
          <p:nvPr/>
        </p:nvSpPr>
        <p:spPr>
          <a:xfrm>
            <a:off x="2150630" y="4912770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B3556"/>
                </a:solidFill>
              </a:rPr>
              <a:t>Access to global </a:t>
            </a:r>
            <a:r>
              <a:rPr lang="en-GB" sz="1600" dirty="0" err="1">
                <a:solidFill>
                  <a:srgbClr val="1B3556"/>
                </a:solidFill>
              </a:rPr>
              <a:t>eKYB</a:t>
            </a:r>
            <a:r>
              <a:rPr lang="en-GB" sz="1600" dirty="0">
                <a:solidFill>
                  <a:srgbClr val="1B3556"/>
                </a:solidFill>
              </a:rPr>
              <a:t>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1A3457"/>
                </a:solidFill>
                <a:effectLst/>
              </a:rPr>
              <a:t>Identify the financial risk of your clients.</a:t>
            </a:r>
            <a:endParaRPr lang="en-GB" sz="1600" dirty="0">
              <a:solidFill>
                <a:srgbClr val="1B3556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D56B9-2BF0-46C8-BDD5-ACC40DA7F6CE}"/>
              </a:ext>
            </a:extLst>
          </p:cNvPr>
          <p:cNvSpPr/>
          <p:nvPr/>
        </p:nvSpPr>
        <p:spPr>
          <a:xfrm>
            <a:off x="201553" y="4800054"/>
            <a:ext cx="2020652" cy="1649750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Global</a:t>
            </a:r>
          </a:p>
          <a:p>
            <a:pPr algn="ctr"/>
            <a:r>
              <a:rPr lang="en-GB" sz="2800" dirty="0"/>
              <a:t>KYB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E495EE7-E6A5-4D26-9CD5-38D17E7A72A3}"/>
              </a:ext>
            </a:extLst>
          </p:cNvPr>
          <p:cNvSpPr/>
          <p:nvPr/>
        </p:nvSpPr>
        <p:spPr>
          <a:xfrm>
            <a:off x="8286763" y="1339590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Standardise and populate address automatically to reduce infrastructure burden &amp; improve customer journey.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Cleanse name data to prevent bad data &amp; improve verification flow.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12B797C-FEE7-4F7A-897B-C30BC04A0C65}"/>
              </a:ext>
            </a:extLst>
          </p:cNvPr>
          <p:cNvSpPr/>
          <p:nvPr/>
        </p:nvSpPr>
        <p:spPr>
          <a:xfrm>
            <a:off x="6337686" y="1189044"/>
            <a:ext cx="2020652" cy="1635862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Data Validation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823AC0-84A6-429F-9921-9DD74ACCDDC4}"/>
              </a:ext>
            </a:extLst>
          </p:cNvPr>
          <p:cNvSpPr/>
          <p:nvPr/>
        </p:nvSpPr>
        <p:spPr>
          <a:xfrm>
            <a:off x="8286763" y="3152039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Assess alternate risk vectors (emails) to increase assurance of ID verification.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Verify the age of customers to ensure compliance with retail regulations.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D0E9F1E-04F6-42A1-BEBD-B666BCAF6791}"/>
              </a:ext>
            </a:extLst>
          </p:cNvPr>
          <p:cNvSpPr/>
          <p:nvPr/>
        </p:nvSpPr>
        <p:spPr>
          <a:xfrm>
            <a:off x="6337686" y="3001493"/>
            <a:ext cx="2020652" cy="1635862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Fraud Prevention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B68219-F8EC-49E5-A330-8A9C7457F9D0}"/>
              </a:ext>
            </a:extLst>
          </p:cNvPr>
          <p:cNvSpPr/>
          <p:nvPr/>
        </p:nvSpPr>
        <p:spPr>
          <a:xfrm>
            <a:off x="8286763" y="4964488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AML assessment of individuals and entities against a variety of global PEP, Sanctions, enforcement and adverse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Multiple data providers to match your risk requirements.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2E81F2-B0E5-44F5-A0EE-D7CC119F60C0}"/>
              </a:ext>
            </a:extLst>
          </p:cNvPr>
          <p:cNvSpPr/>
          <p:nvPr/>
        </p:nvSpPr>
        <p:spPr>
          <a:xfrm>
            <a:off x="6337686" y="4813942"/>
            <a:ext cx="2020652" cy="1635862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AML Services</a:t>
            </a:r>
          </a:p>
        </p:txBody>
      </p:sp>
    </p:spTree>
    <p:extLst>
      <p:ext uri="{BB962C8B-B14F-4D97-AF65-F5344CB8AC3E}">
        <p14:creationId xmlns:p14="http://schemas.microsoft.com/office/powerpoint/2010/main" val="41206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1E830-9B76-4020-A5F8-C19D5D31AD69}"/>
              </a:ext>
            </a:extLst>
          </p:cNvPr>
          <p:cNvSpPr/>
          <p:nvPr/>
        </p:nvSpPr>
        <p:spPr>
          <a:xfrm>
            <a:off x="2905126" y="1970925"/>
            <a:ext cx="907864" cy="219825"/>
          </a:xfrm>
          <a:prstGeom prst="roundRect">
            <a:avLst/>
          </a:prstGeom>
          <a:noFill/>
          <a:ln>
            <a:solidFill>
              <a:srgbClr val="33E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54AA9-C52E-449D-AE78-ACB527C74910}"/>
              </a:ext>
            </a:extLst>
          </p:cNvPr>
          <p:cNvSpPr txBox="1">
            <a:spLocks/>
          </p:cNvSpPr>
          <p:nvPr/>
        </p:nvSpPr>
        <p:spPr>
          <a:xfrm>
            <a:off x="353380" y="333390"/>
            <a:ext cx="5742620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PLATFORM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D63E8-B8D8-4A7A-ACB6-92640FE7E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8" t="14188" r="13135" b="23468"/>
          <a:stretch/>
        </p:blipFill>
        <p:spPr>
          <a:xfrm>
            <a:off x="231617" y="1604665"/>
            <a:ext cx="5067359" cy="3318845"/>
          </a:xfrm>
          <a:prstGeom prst="rect">
            <a:avLst/>
          </a:prstGeom>
          <a:effectLst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BFEAB-8AFD-4C28-A98C-1C77F489591A}"/>
              </a:ext>
            </a:extLst>
          </p:cNvPr>
          <p:cNvSpPr txBox="1">
            <a:spLocks/>
          </p:cNvSpPr>
          <p:nvPr/>
        </p:nvSpPr>
        <p:spPr>
          <a:xfrm>
            <a:off x="5387778" y="385818"/>
            <a:ext cx="5034398" cy="38799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 WEB PORTAL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B4F542-11A7-46C4-80B1-79E9275753A3}"/>
              </a:ext>
            </a:extLst>
          </p:cNvPr>
          <p:cNvSpPr/>
          <p:nvPr/>
        </p:nvSpPr>
        <p:spPr>
          <a:xfrm>
            <a:off x="5465135" y="750757"/>
            <a:ext cx="1754371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93160-45CC-40D9-B35F-748C84A81341}"/>
              </a:ext>
            </a:extLst>
          </p:cNvPr>
          <p:cNvSpPr txBox="1"/>
          <p:nvPr/>
        </p:nvSpPr>
        <p:spPr>
          <a:xfrm>
            <a:off x="5387778" y="904824"/>
            <a:ext cx="6276138" cy="9896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W2’s desktop portal is the gateway to a myriad of databases – users can perform real time searches, receiving instant results for investigation, remediation and case management purposes. All searches completed are accessible for review within a full audit trail.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284000-857F-4208-B4BF-4558ED6751DA}"/>
              </a:ext>
            </a:extLst>
          </p:cNvPr>
          <p:cNvSpPr txBox="1">
            <a:spLocks/>
          </p:cNvSpPr>
          <p:nvPr/>
        </p:nvSpPr>
        <p:spPr>
          <a:xfrm>
            <a:off x="5387778" y="2025531"/>
            <a:ext cx="5034398" cy="38799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MONITORING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9B5E-5EE3-4CA9-B529-6D26092ECC35}"/>
              </a:ext>
            </a:extLst>
          </p:cNvPr>
          <p:cNvSpPr/>
          <p:nvPr/>
        </p:nvSpPr>
        <p:spPr>
          <a:xfrm>
            <a:off x="5465135" y="2390470"/>
            <a:ext cx="2381693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A929EE-C254-4F5D-AF55-DA508449F5AC}"/>
              </a:ext>
            </a:extLst>
          </p:cNvPr>
          <p:cNvSpPr/>
          <p:nvPr/>
        </p:nvSpPr>
        <p:spPr>
          <a:xfrm>
            <a:off x="446567" y="904824"/>
            <a:ext cx="3325333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7816E0-E348-4536-9A87-3804CF67E8CE}"/>
              </a:ext>
            </a:extLst>
          </p:cNvPr>
          <p:cNvSpPr/>
          <p:nvPr/>
        </p:nvSpPr>
        <p:spPr>
          <a:xfrm>
            <a:off x="3812990" y="1894521"/>
            <a:ext cx="13620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C11BD-9BC4-40C9-BF2A-45C580E16768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Page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EA02A-1E98-423B-9B5A-E8B649518D99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Copyright 2022. W2 Global Data Solutions Ltd.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8B063B-58F0-4287-9808-B2D6BDEDBDC6}"/>
              </a:ext>
            </a:extLst>
          </p:cNvPr>
          <p:cNvCxnSpPr>
            <a:cxnSpLocks/>
          </p:cNvCxnSpPr>
          <p:nvPr/>
        </p:nvCxnSpPr>
        <p:spPr>
          <a:xfrm flipV="1">
            <a:off x="3808836" y="1952625"/>
            <a:ext cx="0" cy="238126"/>
          </a:xfrm>
          <a:prstGeom prst="line">
            <a:avLst/>
          </a:prstGeom>
          <a:ln>
            <a:solidFill>
              <a:srgbClr val="33E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01BD17-13CC-45F3-9068-1496C6618C0E}"/>
              </a:ext>
            </a:extLst>
          </p:cNvPr>
          <p:cNvSpPr/>
          <p:nvPr/>
        </p:nvSpPr>
        <p:spPr>
          <a:xfrm>
            <a:off x="3495675" y="1702594"/>
            <a:ext cx="652462" cy="250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80A64-7205-4D4B-85F2-C82B654903B8}"/>
              </a:ext>
            </a:extLst>
          </p:cNvPr>
          <p:cNvSpPr/>
          <p:nvPr/>
        </p:nvSpPr>
        <p:spPr>
          <a:xfrm>
            <a:off x="3469176" y="1640681"/>
            <a:ext cx="652460" cy="3119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5C619-4DF9-4B05-8A95-CF60A785492F}"/>
              </a:ext>
            </a:extLst>
          </p:cNvPr>
          <p:cNvSpPr txBox="1"/>
          <p:nvPr/>
        </p:nvSpPr>
        <p:spPr>
          <a:xfrm>
            <a:off x="5387778" y="2539948"/>
            <a:ext cx="6276138" cy="31906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Arial"/>
              </a:rPr>
              <a:t>Once your customer is onboarded, the W2 monitoring solution performs routine scheduled screening to ensure that the risk to your business has not increased.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Arial"/>
              </a:rPr>
              <a:t>Frequency of screening and matching thresholds can be configured based on your own requirements. 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Arial"/>
              </a:rPr>
              <a:t>Alerts can be allocated to specific system users. Databases can be segmented into different categories and can be screened against disparate, pre-determined data sources and at different frequencies depending on the risk profiles you apply. 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Arial"/>
              </a:rPr>
              <a:t>Full online case management tool for reviewing &amp; </a:t>
            </a:r>
            <a:r>
              <a:rPr lang="en-US" sz="1400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Arial"/>
              </a:rPr>
              <a:t>remeidating</a:t>
            </a:r>
            <a:r>
              <a:rPr lang="en-US" sz="1400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Arial"/>
              </a:rPr>
              <a:t> alerts.</a:t>
            </a:r>
          </a:p>
          <a:p>
            <a:pPr>
              <a:spcAft>
                <a:spcPts val="800"/>
              </a:spcAft>
            </a:pPr>
            <a:endParaRPr lang="en-US" sz="1400" b="1" dirty="0">
              <a:solidFill>
                <a:srgbClr val="33E1D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33E1D0"/>
                </a:solidFill>
                <a:latin typeface="Arial"/>
                <a:ea typeface="Calibri" panose="020F0502020204030204" pitchFamily="34" charset="0"/>
                <a:cs typeface="Arial"/>
              </a:rPr>
              <a:t>All the services you need in one place through one API.</a:t>
            </a:r>
            <a:endParaRPr lang="en-US" sz="1400" dirty="0">
              <a:solidFill>
                <a:srgbClr val="00206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2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B19626-C530-4A75-8714-B2DE85CA4DD0}"/>
              </a:ext>
            </a:extLst>
          </p:cNvPr>
          <p:cNvSpPr txBox="1">
            <a:spLocks/>
          </p:cNvSpPr>
          <p:nvPr/>
        </p:nvSpPr>
        <p:spPr>
          <a:xfrm>
            <a:off x="312586" y="8949"/>
            <a:ext cx="6685373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 MANAGEMENT TEAM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513CA-1C15-4D96-BBFE-27829EDE6130}"/>
              </a:ext>
            </a:extLst>
          </p:cNvPr>
          <p:cNvSpPr/>
          <p:nvPr/>
        </p:nvSpPr>
        <p:spPr>
          <a:xfrm flipV="1">
            <a:off x="312586" y="640336"/>
            <a:ext cx="4397637" cy="49332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890F6-9B81-4D3A-921F-C8B81EED90D3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Page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A270E-497B-41C4-AA66-B3A6EC8E64EB}"/>
              </a:ext>
            </a:extLst>
          </p:cNvPr>
          <p:cNvSpPr txBox="1"/>
          <p:nvPr/>
        </p:nvSpPr>
        <p:spPr>
          <a:xfrm>
            <a:off x="3071036" y="689668"/>
            <a:ext cx="604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E1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a group of people who want you to succeed.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8DA1D6-90A1-4414-9654-615A0358FBEA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Copyright 2022. W2 Global Data Solutions Ltd. </a:t>
            </a:r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C69CE7-ED2E-473E-91B3-E8154ECB0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0" r="2428"/>
          <a:stretch/>
        </p:blipFill>
        <p:spPr>
          <a:xfrm>
            <a:off x="2601433" y="1067641"/>
            <a:ext cx="6685373" cy="550471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8D939BF-CD4E-4D7E-A3FE-F44C9364AA35}"/>
              </a:ext>
            </a:extLst>
          </p:cNvPr>
          <p:cNvSpPr/>
          <p:nvPr/>
        </p:nvSpPr>
        <p:spPr>
          <a:xfrm>
            <a:off x="5840817" y="1025492"/>
            <a:ext cx="53163" cy="5589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4DCD66-721A-46CD-AD68-79DFBF4533BD}"/>
              </a:ext>
            </a:extLst>
          </p:cNvPr>
          <p:cNvSpPr/>
          <p:nvPr/>
        </p:nvSpPr>
        <p:spPr>
          <a:xfrm rot="5400000">
            <a:off x="5907283" y="-1289817"/>
            <a:ext cx="45719" cy="7320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EDF3A4-E8C5-46ED-AAED-A1E58B4681F8}"/>
              </a:ext>
            </a:extLst>
          </p:cNvPr>
          <p:cNvSpPr/>
          <p:nvPr/>
        </p:nvSpPr>
        <p:spPr>
          <a:xfrm rot="5400000">
            <a:off x="5871121" y="136717"/>
            <a:ext cx="45719" cy="7320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02B771-8F7F-470B-A5FE-6863D4296281}"/>
              </a:ext>
            </a:extLst>
          </p:cNvPr>
          <p:cNvSpPr/>
          <p:nvPr/>
        </p:nvSpPr>
        <p:spPr>
          <a:xfrm rot="5400000">
            <a:off x="5781795" y="1535490"/>
            <a:ext cx="45719" cy="7320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One Click Ltd | LinkedIn">
            <a:extLst>
              <a:ext uri="{FF2B5EF4-FFF2-40B4-BE49-F238E27FC236}">
                <a16:creationId xmlns:a16="http://schemas.microsoft.com/office/drawing/2014/main" id="{BF320033-FDB6-4E57-8DAA-C0DD03D5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95" y="3166635"/>
            <a:ext cx="1050378" cy="10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is (@Contis_) | Twitter">
            <a:extLst>
              <a:ext uri="{FF2B5EF4-FFF2-40B4-BE49-F238E27FC236}">
                <a16:creationId xmlns:a16="http://schemas.microsoft.com/office/drawing/2014/main" id="{EBAD577A-E1FC-4DAF-82CC-DB0FC7C62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8" b="31921"/>
          <a:stretch/>
        </p:blipFill>
        <p:spPr bwMode="auto">
          <a:xfrm>
            <a:off x="2892627" y="2509666"/>
            <a:ext cx="1759355" cy="60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851A48-FDB6-410E-A271-FB22D05AB097}"/>
              </a:ext>
            </a:extLst>
          </p:cNvPr>
          <p:cNvCxnSpPr>
            <a:cxnSpLocks/>
          </p:cNvCxnSpPr>
          <p:nvPr/>
        </p:nvCxnSpPr>
        <p:spPr>
          <a:xfrm flipH="1">
            <a:off x="4636041" y="1456730"/>
            <a:ext cx="15793" cy="5299961"/>
          </a:xfrm>
          <a:prstGeom prst="line">
            <a:avLst/>
          </a:prstGeom>
          <a:ln>
            <a:solidFill>
              <a:srgbClr val="608A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D5145FC-F2DD-4A76-8121-05BDF8007BDB}"/>
              </a:ext>
            </a:extLst>
          </p:cNvPr>
          <p:cNvSpPr txBox="1">
            <a:spLocks/>
          </p:cNvSpPr>
          <p:nvPr/>
        </p:nvSpPr>
        <p:spPr>
          <a:xfrm>
            <a:off x="9445435" y="1155849"/>
            <a:ext cx="1151476" cy="247947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1" b="1" dirty="0">
                <a:solidFill>
                  <a:srgbClr val="33E1D0"/>
                </a:solidFill>
                <a:latin typeface="Calibri"/>
                <a:cs typeface="Calibri"/>
              </a:rPr>
              <a:t>General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52B600-3FCA-4DE9-9C00-E4C569C04CDB}"/>
              </a:ext>
            </a:extLst>
          </p:cNvPr>
          <p:cNvCxnSpPr>
            <a:cxnSpLocks/>
          </p:cNvCxnSpPr>
          <p:nvPr/>
        </p:nvCxnSpPr>
        <p:spPr>
          <a:xfrm>
            <a:off x="9434398" y="576683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F4F865F0-8194-43B6-B4F4-79EC838F42D2}"/>
              </a:ext>
            </a:extLst>
          </p:cNvPr>
          <p:cNvSpPr txBox="1">
            <a:spLocks/>
          </p:cNvSpPr>
          <p:nvPr/>
        </p:nvSpPr>
        <p:spPr>
          <a:xfrm>
            <a:off x="2558260" y="1169493"/>
            <a:ext cx="1062375" cy="2242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1" b="1" dirty="0">
                <a:solidFill>
                  <a:srgbClr val="33E1D0"/>
                </a:solidFill>
                <a:latin typeface="Calibri"/>
                <a:cs typeface="Calibri"/>
              </a:rPr>
              <a:t>Payments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069BC4B-E145-4F2F-AD71-7C54453BE1F6}"/>
              </a:ext>
            </a:extLst>
          </p:cNvPr>
          <p:cNvSpPr txBox="1">
            <a:spLocks/>
          </p:cNvSpPr>
          <p:nvPr/>
        </p:nvSpPr>
        <p:spPr>
          <a:xfrm>
            <a:off x="5291218" y="1166489"/>
            <a:ext cx="1002716" cy="232347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1" b="1" dirty="0">
                <a:solidFill>
                  <a:srgbClr val="33E1D0"/>
                </a:solidFill>
                <a:latin typeface="Calibri"/>
                <a:cs typeface="Calibri"/>
              </a:rPr>
              <a:t>Gaming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368CE6-726D-4D0B-A51A-04B344A92DA0}"/>
              </a:ext>
            </a:extLst>
          </p:cNvPr>
          <p:cNvSpPr/>
          <p:nvPr/>
        </p:nvSpPr>
        <p:spPr>
          <a:xfrm>
            <a:off x="7053483" y="1062842"/>
            <a:ext cx="1629028" cy="5234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1" b="1" dirty="0">
                <a:solidFill>
                  <a:srgbClr val="33E1D0"/>
                </a:solidFill>
                <a:latin typeface="Calibri"/>
                <a:ea typeface="+mj-ea"/>
                <a:cs typeface="Calibri"/>
              </a:rPr>
              <a:t>Foreign exchange/</a:t>
            </a:r>
          </a:p>
          <a:p>
            <a:r>
              <a:rPr lang="en-US" sz="1401" b="1" dirty="0">
                <a:solidFill>
                  <a:srgbClr val="33E1D0"/>
                </a:solidFill>
                <a:latin typeface="Calibri"/>
                <a:ea typeface="+mj-ea"/>
                <a:cs typeface="Calibri"/>
              </a:rPr>
              <a:t>Currency trading</a:t>
            </a:r>
            <a:endParaRPr lang="en-US" sz="1401" b="1" dirty="0">
              <a:solidFill>
                <a:srgbClr val="33E1D0"/>
              </a:solidFill>
              <a:highlight>
                <a:srgbClr val="FFFF00"/>
              </a:highlight>
              <a:latin typeface="Calibri"/>
              <a:cs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602563-F9D2-4F05-B8EE-0695A05DFC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078" y="4028229"/>
            <a:ext cx="1185282" cy="5926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D8542D-4ADF-4D1A-9401-FC9BB380F3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545" y="3482605"/>
            <a:ext cx="1386174" cy="4169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E745AE5-87B1-4322-89B8-48CB5A75D9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28" y="5452504"/>
            <a:ext cx="1228348" cy="4169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9185046-A84E-48B6-96AA-8A73B1926F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895" y="2930314"/>
            <a:ext cx="1418967" cy="30264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0B00A01-5489-4A9B-9208-BBE645A67F3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893" y="3699910"/>
            <a:ext cx="890370" cy="5017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D81FA96-A972-43DA-9BDF-74296308AC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3321076"/>
            <a:ext cx="1420624" cy="320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3E5594-0A51-A448-8476-4C6830D458E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523" y="2432887"/>
            <a:ext cx="1399420" cy="640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711CA-3646-4B74-8EE2-328B3C4184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7029" y="4831666"/>
            <a:ext cx="1506155" cy="36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457ED-FB73-4363-9418-E037A11CA1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6500" y="2925570"/>
            <a:ext cx="1300219" cy="3672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ECA4E7-2CBB-41B1-8A10-093AA9C5CF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02217" y="3919103"/>
            <a:ext cx="714053" cy="67647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F261F45-71F9-4181-B13E-8B0CB807BF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61664" y="3352665"/>
            <a:ext cx="1541492" cy="4632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4208D57-4D99-41E9-910F-08487A33A2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0988" y="2229405"/>
            <a:ext cx="1106162" cy="9654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3823594-53DC-417E-B680-4F576606A6C1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7369428" y="1691027"/>
            <a:ext cx="900292" cy="104638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A22F60E-0FDC-48DF-83F8-F43B66E74D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15384" y="5468786"/>
            <a:ext cx="1827602" cy="50439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A6B7E83-EF3A-4D34-B231-EC7A56CE4EC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64088" y="3155299"/>
            <a:ext cx="949092" cy="913121"/>
          </a:xfrm>
          <a:prstGeom prst="rect">
            <a:avLst/>
          </a:prstGeom>
        </p:spPr>
      </p:pic>
      <p:pic>
        <p:nvPicPr>
          <p:cNvPr id="2210" name="Picture 2209">
            <a:extLst>
              <a:ext uri="{FF2B5EF4-FFF2-40B4-BE49-F238E27FC236}">
                <a16:creationId xmlns:a16="http://schemas.microsoft.com/office/drawing/2014/main" id="{B065E93E-CE79-46FE-80A2-A1EA1C4A9A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41773" y="4701452"/>
            <a:ext cx="1247211" cy="545495"/>
          </a:xfrm>
          <a:prstGeom prst="rect">
            <a:avLst/>
          </a:prstGeom>
        </p:spPr>
      </p:pic>
      <p:pic>
        <p:nvPicPr>
          <p:cNvPr id="2211" name="Picture 2210">
            <a:extLst>
              <a:ext uri="{FF2B5EF4-FFF2-40B4-BE49-F238E27FC236}">
                <a16:creationId xmlns:a16="http://schemas.microsoft.com/office/drawing/2014/main" id="{EDC5E207-838C-4C5C-AE3A-06CCBA137C0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49063" y="5502551"/>
            <a:ext cx="1329893" cy="339486"/>
          </a:xfrm>
          <a:prstGeom prst="rect">
            <a:avLst/>
          </a:prstGeom>
        </p:spPr>
      </p:pic>
      <p:pic>
        <p:nvPicPr>
          <p:cNvPr id="2214" name="Picture 2213">
            <a:extLst>
              <a:ext uri="{FF2B5EF4-FFF2-40B4-BE49-F238E27FC236}">
                <a16:creationId xmlns:a16="http://schemas.microsoft.com/office/drawing/2014/main" id="{48A0551B-A312-4826-9FC2-BB46156AC1C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21188" y="4666987"/>
            <a:ext cx="1480297" cy="75208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639E07-9F25-475C-9869-FB45BA298617}"/>
              </a:ext>
            </a:extLst>
          </p:cNvPr>
          <p:cNvCxnSpPr>
            <a:cxnSpLocks/>
          </p:cNvCxnSpPr>
          <p:nvPr/>
        </p:nvCxnSpPr>
        <p:spPr>
          <a:xfrm>
            <a:off x="6825136" y="1456730"/>
            <a:ext cx="40505" cy="5299961"/>
          </a:xfrm>
          <a:prstGeom prst="line">
            <a:avLst/>
          </a:prstGeom>
          <a:ln>
            <a:solidFill>
              <a:srgbClr val="608A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C139AB9-FF80-483D-9561-2986F2B93D8C}"/>
              </a:ext>
            </a:extLst>
          </p:cNvPr>
          <p:cNvCxnSpPr>
            <a:cxnSpLocks/>
          </p:cNvCxnSpPr>
          <p:nvPr/>
        </p:nvCxnSpPr>
        <p:spPr>
          <a:xfrm>
            <a:off x="8757264" y="1467304"/>
            <a:ext cx="58449" cy="5289387"/>
          </a:xfrm>
          <a:prstGeom prst="line">
            <a:avLst/>
          </a:prstGeom>
          <a:ln>
            <a:solidFill>
              <a:srgbClr val="608A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19" name="Picture 2218">
            <a:extLst>
              <a:ext uri="{FF2B5EF4-FFF2-40B4-BE49-F238E27FC236}">
                <a16:creationId xmlns:a16="http://schemas.microsoft.com/office/drawing/2014/main" id="{31587C44-9261-44B5-8A85-0A0EFF92D0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02875" y="3909090"/>
            <a:ext cx="853737" cy="749710"/>
          </a:xfrm>
          <a:prstGeom prst="rect">
            <a:avLst/>
          </a:prstGeom>
        </p:spPr>
      </p:pic>
      <p:pic>
        <p:nvPicPr>
          <p:cNvPr id="2220" name="Picture 2219">
            <a:extLst>
              <a:ext uri="{FF2B5EF4-FFF2-40B4-BE49-F238E27FC236}">
                <a16:creationId xmlns:a16="http://schemas.microsoft.com/office/drawing/2014/main" id="{08892BC4-45F8-45FD-97CE-58FEEDA726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74290" y="1490875"/>
            <a:ext cx="875948" cy="371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A6239-1C5C-4FCF-8911-F080F9831E1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87621" y="5388402"/>
            <a:ext cx="1312603" cy="3165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7E4CA-D272-44F4-B976-848F58B2ED5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23253" y="5076319"/>
            <a:ext cx="1670436" cy="329691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E5446DFE-1586-4F5E-BBB8-E23DDBAEC6FE}"/>
              </a:ext>
            </a:extLst>
          </p:cNvPr>
          <p:cNvSpPr txBox="1">
            <a:spLocks/>
          </p:cNvSpPr>
          <p:nvPr/>
        </p:nvSpPr>
        <p:spPr>
          <a:xfrm>
            <a:off x="353380" y="333390"/>
            <a:ext cx="5742620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CUSTOMER SUCCESS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DC6D4D-B77E-44B1-BA1D-1E64A7C2C8B1}"/>
              </a:ext>
            </a:extLst>
          </p:cNvPr>
          <p:cNvSpPr/>
          <p:nvPr/>
        </p:nvSpPr>
        <p:spPr>
          <a:xfrm>
            <a:off x="478464" y="920618"/>
            <a:ext cx="4690568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11AD5A-E1EC-4E2B-8B95-42E8CAE25EBA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Page 5</a:t>
            </a:r>
          </a:p>
        </p:txBody>
      </p:sp>
      <p:pic>
        <p:nvPicPr>
          <p:cNvPr id="1028" name="Picture 4" descr="nimbl review: Is it worth the monthly fee? | Finder UK">
            <a:extLst>
              <a:ext uri="{FF2B5EF4-FFF2-40B4-BE49-F238E27FC236}">
                <a16:creationId xmlns:a16="http://schemas.microsoft.com/office/drawing/2014/main" id="{EB9DBC57-00C1-450A-BE98-12767607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54" y="2271227"/>
            <a:ext cx="1099275" cy="10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K's first socially distanced way to pay pilots in Bristol — Open Finance |  Moneyhub Enterprise">
            <a:extLst>
              <a:ext uri="{FF2B5EF4-FFF2-40B4-BE49-F238E27FC236}">
                <a16:creationId xmlns:a16="http://schemas.microsoft.com/office/drawing/2014/main" id="{3635B5A8-F373-4F0D-ADAB-8F9656F13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33103" r="9051" b="31980"/>
          <a:stretch/>
        </p:blipFill>
        <p:spPr bwMode="auto">
          <a:xfrm>
            <a:off x="1523253" y="4692663"/>
            <a:ext cx="1640476" cy="3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rgin Experience Days - Gift Ideas | Experience Gifts">
            <a:extLst>
              <a:ext uri="{FF2B5EF4-FFF2-40B4-BE49-F238E27FC236}">
                <a16:creationId xmlns:a16="http://schemas.microsoft.com/office/drawing/2014/main" id="{4C714F24-DD32-49B8-8BC4-8630339C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8" y="1141378"/>
            <a:ext cx="1777722" cy="8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zolution: Face-to-Face Experiences, Remotely">
            <a:extLst>
              <a:ext uri="{FF2B5EF4-FFF2-40B4-BE49-F238E27FC236}">
                <a16:creationId xmlns:a16="http://schemas.microsoft.com/office/drawing/2014/main" id="{8F8C6519-F6A5-49CD-AA98-76F17F69E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3" y="1872024"/>
            <a:ext cx="1976283" cy="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ecome untouchable with Lanistar's polymorphic card - Lanistar">
            <a:extLst>
              <a:ext uri="{FF2B5EF4-FFF2-40B4-BE49-F238E27FC236}">
                <a16:creationId xmlns:a16="http://schemas.microsoft.com/office/drawing/2014/main" id="{431CFB18-87C5-4774-8B19-8245E9AF7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4" b="15636"/>
          <a:stretch/>
        </p:blipFill>
        <p:spPr bwMode="auto">
          <a:xfrm>
            <a:off x="2963500" y="4018562"/>
            <a:ext cx="1646955" cy="5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3C135DC7-4DBE-45D2-B960-86C8EAFC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15" y="4607339"/>
            <a:ext cx="1283690" cy="7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oHenry - Fast Track">
            <a:extLst>
              <a:ext uri="{FF2B5EF4-FFF2-40B4-BE49-F238E27FC236}">
                <a16:creationId xmlns:a16="http://schemas.microsoft.com/office/drawing/2014/main" id="{6D564410-BFDA-4D17-9950-318B9130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88" y="1456327"/>
            <a:ext cx="1513611" cy="5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y360 Logo Pack">
            <a:extLst>
              <a:ext uri="{FF2B5EF4-FFF2-40B4-BE49-F238E27FC236}">
                <a16:creationId xmlns:a16="http://schemas.microsoft.com/office/drawing/2014/main" id="{9FBA356A-7C5B-4BEA-97C0-27D7333B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99" y="1501828"/>
            <a:ext cx="1151477" cy="4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B30B9082-71F9-40F2-BE96-F440B8F1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14" y="1631662"/>
            <a:ext cx="1649512" cy="4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hlinkClick r:id="rId36"/>
            <a:extLst>
              <a:ext uri="{FF2B5EF4-FFF2-40B4-BE49-F238E27FC236}">
                <a16:creationId xmlns:a16="http://schemas.microsoft.com/office/drawing/2014/main" id="{1E609488-874C-431C-AAED-B1836E82C2B8}"/>
              </a:ext>
            </a:extLst>
          </p:cNvPr>
          <p:cNvSpPr/>
          <p:nvPr/>
        </p:nvSpPr>
        <p:spPr>
          <a:xfrm>
            <a:off x="8573641" y="184351"/>
            <a:ext cx="3325552" cy="621301"/>
          </a:xfrm>
          <a:prstGeom prst="roundRect">
            <a:avLst/>
          </a:prstGeom>
          <a:solidFill>
            <a:srgbClr val="1B3556"/>
          </a:solidFill>
          <a:ln>
            <a:solidFill>
              <a:srgbClr val="1B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Check Out W2’s Case Studies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764B87-D7C2-4AF0-A02D-1E78B31E4E80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Copyright 2022. W2 Global Data Solutions Ltd. </a:t>
            </a:r>
          </a:p>
        </p:txBody>
      </p:sp>
      <p:pic>
        <p:nvPicPr>
          <p:cNvPr id="3074" name="Picture 2" descr="Community Gaming - Logo Design by Mason Dickson on Dribbble">
            <a:extLst>
              <a:ext uri="{FF2B5EF4-FFF2-40B4-BE49-F238E27FC236}">
                <a16:creationId xmlns:a16="http://schemas.microsoft.com/office/drawing/2014/main" id="{D8C35990-41B2-411E-8982-FA665C461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2703" r="6586" b="31225"/>
          <a:stretch/>
        </p:blipFill>
        <p:spPr bwMode="auto">
          <a:xfrm>
            <a:off x="4823294" y="4153062"/>
            <a:ext cx="1847225" cy="5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quid Avatar – Liquid Avatar Creators">
            <a:extLst>
              <a:ext uri="{FF2B5EF4-FFF2-40B4-BE49-F238E27FC236}">
                <a16:creationId xmlns:a16="http://schemas.microsoft.com/office/drawing/2014/main" id="{70EFAD8E-5649-46E1-92B1-24A5A1DB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14" y="5965138"/>
            <a:ext cx="1819836" cy="3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21">
            <a:extLst>
              <a:ext uri="{FF2B5EF4-FFF2-40B4-BE49-F238E27FC236}">
                <a16:creationId xmlns:a16="http://schemas.microsoft.com/office/drawing/2014/main" id="{3FCFAE8F-6F2E-471F-8875-EE1AA7AE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69" y="4201684"/>
            <a:ext cx="949871" cy="38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oldo">
            <a:extLst>
              <a:ext uri="{FF2B5EF4-FFF2-40B4-BE49-F238E27FC236}">
                <a16:creationId xmlns:a16="http://schemas.microsoft.com/office/drawing/2014/main" id="{BF53023C-D3A6-4F02-81CC-00838E0F7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83" y="1880209"/>
            <a:ext cx="1373496" cy="7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9">
            <a:extLst>
              <a:ext uri="{FF2B5EF4-FFF2-40B4-BE49-F238E27FC236}">
                <a16:creationId xmlns:a16="http://schemas.microsoft.com/office/drawing/2014/main" id="{FF4B3A46-7C55-41A8-B130-C67BEF06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267" y="5342770"/>
            <a:ext cx="1993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4">
            <a:extLst>
              <a:ext uri="{FF2B5EF4-FFF2-40B4-BE49-F238E27FC236}">
                <a16:creationId xmlns:a16="http://schemas.microsoft.com/office/drawing/2014/main" id="{B67ACC35-1C57-42F2-85DF-9FAE58F1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10" y="6112331"/>
            <a:ext cx="1953217" cy="37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0">
            <a:extLst>
              <a:ext uri="{FF2B5EF4-FFF2-40B4-BE49-F238E27FC236}">
                <a16:creationId xmlns:a16="http://schemas.microsoft.com/office/drawing/2014/main" id="{82FB240D-0DC3-45DA-A3E4-1D70CAE7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76" y="5912201"/>
            <a:ext cx="1817171" cy="58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Synalogik | Automated Data Aggregation for Operational Efficiency">
            <a:extLst>
              <a:ext uri="{FF2B5EF4-FFF2-40B4-BE49-F238E27FC236}">
                <a16:creationId xmlns:a16="http://schemas.microsoft.com/office/drawing/2014/main" id="{D9FE7C00-B2ED-44F1-BCDE-5D06277C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844" y="5961449"/>
            <a:ext cx="1941632" cy="4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AA52A4-DAE9-4CF6-8F07-D4139BA2368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05900" y="1350963"/>
            <a:ext cx="1695451" cy="175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3035E6-F83A-474D-9508-FDF53C44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649" y="4197973"/>
            <a:ext cx="1498861" cy="1461580"/>
          </a:xfrm>
          <a:prstGeom prst="rect">
            <a:avLst/>
          </a:prstGeom>
        </p:spPr>
      </p:pic>
      <p:pic>
        <p:nvPicPr>
          <p:cNvPr id="2062" name="Picture 14" descr="Cybertonica - BusinessCloud">
            <a:extLst>
              <a:ext uri="{FF2B5EF4-FFF2-40B4-BE49-F238E27FC236}">
                <a16:creationId xmlns:a16="http://schemas.microsoft.com/office/drawing/2014/main" id="{90CCD494-3B70-45D3-8EBB-A23E2761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8" y="1760686"/>
            <a:ext cx="2421160" cy="15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525028-E29E-40C1-8F20-FEE496B4B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47" y="4370207"/>
            <a:ext cx="1516596" cy="1537212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01387B5F-F6CE-4D75-8462-49757079E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584" y="5224417"/>
            <a:ext cx="2710308" cy="779212"/>
          </a:xfrm>
          <a:prstGeom prst="rect">
            <a:avLst/>
          </a:prstGeom>
        </p:spPr>
      </p:pic>
      <p:pic>
        <p:nvPicPr>
          <p:cNvPr id="5" name="Picture 4" descr="A picture containing tableware&#10;&#10;Description generated with high confidence">
            <a:extLst>
              <a:ext uri="{FF2B5EF4-FFF2-40B4-BE49-F238E27FC236}">
                <a16:creationId xmlns:a16="http://schemas.microsoft.com/office/drawing/2014/main" id="{A969D2CC-6A2A-4BBA-80BE-CDADECD03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4880" y="2509409"/>
            <a:ext cx="2976236" cy="651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9DD019-2442-48B3-AEB0-C919B7F433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60" y="1652108"/>
            <a:ext cx="2327614" cy="981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89259A-5946-46FC-9404-B5D4ABF10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27" y="1017603"/>
            <a:ext cx="1129909" cy="1129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29C34F-E723-4D93-A5E4-9DA61CCFF1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67" y="3603145"/>
            <a:ext cx="2837929" cy="1537212"/>
          </a:xfrm>
          <a:prstGeom prst="rect">
            <a:avLst/>
          </a:prstGeom>
        </p:spPr>
      </p:pic>
      <p:pic>
        <p:nvPicPr>
          <p:cNvPr id="3" name="Picture 2" descr="A drawing of a face&#10;&#10;Description generated with high confidence">
            <a:extLst>
              <a:ext uri="{FF2B5EF4-FFF2-40B4-BE49-F238E27FC236}">
                <a16:creationId xmlns:a16="http://schemas.microsoft.com/office/drawing/2014/main" id="{72256E58-D633-49DB-B016-99853940CB6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632" r="33826"/>
          <a:stretch/>
        </p:blipFill>
        <p:spPr>
          <a:xfrm>
            <a:off x="4020079" y="3073251"/>
            <a:ext cx="886212" cy="1268139"/>
          </a:xfrm>
          <a:prstGeom prst="rect">
            <a:avLst/>
          </a:prstGeom>
        </p:spPr>
      </p:pic>
      <p:pic>
        <p:nvPicPr>
          <p:cNvPr id="2" name="Picture 3" descr="A close up of a blue wall&#10;&#10;Description automatically generated">
            <a:extLst>
              <a:ext uri="{FF2B5EF4-FFF2-40B4-BE49-F238E27FC236}">
                <a16:creationId xmlns:a16="http://schemas.microsoft.com/office/drawing/2014/main" id="{4D50743A-3DE5-49D6-A177-3D9C128FF1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4854" y="4141871"/>
            <a:ext cx="1943218" cy="1162638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7ACE70B5-0D09-4F1D-B009-9D9CE81BE0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3589" y="3054043"/>
            <a:ext cx="2133600" cy="4191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8DFE46C-D8FE-4C4A-8F05-EE6DA704C9A0}"/>
              </a:ext>
            </a:extLst>
          </p:cNvPr>
          <p:cNvSpPr txBox="1">
            <a:spLocks/>
          </p:cNvSpPr>
          <p:nvPr/>
        </p:nvSpPr>
        <p:spPr>
          <a:xfrm>
            <a:off x="353380" y="173266"/>
            <a:ext cx="5742620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 PARTNER NETWORK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6B59A9-DC4C-4EBF-9D8E-1D735092B6A0}"/>
              </a:ext>
            </a:extLst>
          </p:cNvPr>
          <p:cNvSpPr/>
          <p:nvPr/>
        </p:nvSpPr>
        <p:spPr>
          <a:xfrm>
            <a:off x="478464" y="760493"/>
            <a:ext cx="4189229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16F31-5C5B-4C9E-85C1-B92FCCF19AC0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Page 6</a:t>
            </a:r>
            <a:endParaRPr lang="en-GB" sz="1200" dirty="0">
              <a:solidFill>
                <a:srgbClr val="1B3556"/>
              </a:solidFill>
            </a:endParaRPr>
          </a:p>
        </p:txBody>
      </p:sp>
      <p:pic>
        <p:nvPicPr>
          <p:cNvPr id="2050" name="Picture 2" descr="Crucial Compliance">
            <a:extLst>
              <a:ext uri="{FF2B5EF4-FFF2-40B4-BE49-F238E27FC236}">
                <a16:creationId xmlns:a16="http://schemas.microsoft.com/office/drawing/2014/main" id="{E0ADCC6D-0F9D-4D26-AB0E-7E30CF88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44" y="5668731"/>
            <a:ext cx="2832462" cy="7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 - Trusek">
            <a:extLst>
              <a:ext uri="{FF2B5EF4-FFF2-40B4-BE49-F238E27FC236}">
                <a16:creationId xmlns:a16="http://schemas.microsoft.com/office/drawing/2014/main" id="{ED062A0D-FF12-46C3-BB9B-F9A7FC91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02" y="727908"/>
            <a:ext cx="1607221" cy="4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">
            <a:extLst>
              <a:ext uri="{FF2B5EF4-FFF2-40B4-BE49-F238E27FC236}">
                <a16:creationId xmlns:a16="http://schemas.microsoft.com/office/drawing/2014/main" id="{9649CA1E-30B2-4FFE-8052-60D446404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14" y="5717186"/>
            <a:ext cx="2540852" cy="3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ccl - Innovate Finance – The Voice of Global FinTech">
            <a:extLst>
              <a:ext uri="{FF2B5EF4-FFF2-40B4-BE49-F238E27FC236}">
                <a16:creationId xmlns:a16="http://schemas.microsoft.com/office/drawing/2014/main" id="{419C536F-A7F0-4CB3-A90E-626F1427F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5" b="31572"/>
          <a:stretch/>
        </p:blipFill>
        <p:spPr bwMode="auto">
          <a:xfrm>
            <a:off x="9896093" y="3553345"/>
            <a:ext cx="1721799" cy="60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elcome to London CDD, prime property CDD specialists">
            <a:extLst>
              <a:ext uri="{FF2B5EF4-FFF2-40B4-BE49-F238E27FC236}">
                <a16:creationId xmlns:a16="http://schemas.microsoft.com/office/drawing/2014/main" id="{A4E3FC6E-E5DB-46E2-85B3-7A4E6B7E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81" y="1400707"/>
            <a:ext cx="918200" cy="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onsentus | Providing Confidence in Open Banking">
            <a:extLst>
              <a:ext uri="{FF2B5EF4-FFF2-40B4-BE49-F238E27FC236}">
                <a16:creationId xmlns:a16="http://schemas.microsoft.com/office/drawing/2014/main" id="{41B08363-801C-4C9B-A4F9-EE1C4BAB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2" y="336033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omepage - Global Processing Services | GPS">
            <a:extLst>
              <a:ext uri="{FF2B5EF4-FFF2-40B4-BE49-F238E27FC236}">
                <a16:creationId xmlns:a16="http://schemas.microsoft.com/office/drawing/2014/main" id="{E1335A20-89DD-4BBC-8B8F-45D67BBD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0" y="3400514"/>
            <a:ext cx="336950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0" descr="PPS - Europe's Leading Processor / Issuer">
            <a:extLst>
              <a:ext uri="{FF2B5EF4-FFF2-40B4-BE49-F238E27FC236}">
                <a16:creationId xmlns:a16="http://schemas.microsoft.com/office/drawing/2014/main" id="{0877954D-35B6-4830-89E2-977DFF9CFE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22" descr="PPS - Europe's Leading Processor / Issuer">
            <a:extLst>
              <a:ext uri="{FF2B5EF4-FFF2-40B4-BE49-F238E27FC236}">
                <a16:creationId xmlns:a16="http://schemas.microsoft.com/office/drawing/2014/main" id="{0164DC09-B98D-41DB-BFBD-7AF76333A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937892" cy="29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2" name="Picture 24" descr="PrePay Solutions becomes PPS – Emerging Payments UK">
            <a:extLst>
              <a:ext uri="{FF2B5EF4-FFF2-40B4-BE49-F238E27FC236}">
                <a16:creationId xmlns:a16="http://schemas.microsoft.com/office/drawing/2014/main" id="{27BFD1F7-8BA0-4D89-B3EB-DE380A9B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0" b="38449"/>
          <a:stretch/>
        </p:blipFill>
        <p:spPr bwMode="auto">
          <a:xfrm>
            <a:off x="6400640" y="4587330"/>
            <a:ext cx="2754258" cy="6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ome - NOTO | One solution for all financial crime threats">
            <a:extLst>
              <a:ext uri="{FF2B5EF4-FFF2-40B4-BE49-F238E27FC236}">
                <a16:creationId xmlns:a16="http://schemas.microsoft.com/office/drawing/2014/main" id="{39715420-BD0F-4D87-8113-D840C989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5" y="5462569"/>
            <a:ext cx="2389947" cy="7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ynalogik | Smarter Intelligence">
            <a:extLst>
              <a:ext uri="{FF2B5EF4-FFF2-40B4-BE49-F238E27FC236}">
                <a16:creationId xmlns:a16="http://schemas.microsoft.com/office/drawing/2014/main" id="{C5D7B513-3B00-49C8-9193-93C2D58B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49" y="301938"/>
            <a:ext cx="3006743" cy="7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D5B3C8-0CC6-43EE-B107-5E9C6ECD3E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56756" y="968119"/>
            <a:ext cx="2210740" cy="1105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9787C-59B7-46C1-86F4-3F655B6DED1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1590" t="26514" r="11979" b="23674"/>
          <a:stretch/>
        </p:blipFill>
        <p:spPr>
          <a:xfrm>
            <a:off x="7643788" y="1896855"/>
            <a:ext cx="2544311" cy="536819"/>
          </a:xfrm>
          <a:prstGeom prst="rect">
            <a:avLst/>
          </a:prstGeom>
        </p:spPr>
      </p:pic>
      <p:pic>
        <p:nvPicPr>
          <p:cNvPr id="4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1056EA8-6E8C-4AA0-A781-6E89710ECD0F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35920" b="37763"/>
          <a:stretch/>
        </p:blipFill>
        <p:spPr>
          <a:xfrm>
            <a:off x="8490587" y="3022856"/>
            <a:ext cx="1721798" cy="4502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AC3F6F6-7E15-4433-8B2A-475C5A2015B1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Copyright 2022. W2 Global Data Solutions Ltd. </a:t>
            </a:r>
          </a:p>
        </p:txBody>
      </p:sp>
      <p:pic>
        <p:nvPicPr>
          <p:cNvPr id="6" name="Picture 2" descr="AAZZUR (Aazzur GmbH)">
            <a:extLst>
              <a:ext uri="{FF2B5EF4-FFF2-40B4-BE49-F238E27FC236}">
                <a16:creationId xmlns:a16="http://schemas.microsoft.com/office/drawing/2014/main" id="{89442378-1599-4597-AB44-A6815B69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1" y="1259834"/>
            <a:ext cx="2269678" cy="73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N1X Ltd Logo Design - 48hourslogo">
            <a:extLst>
              <a:ext uri="{FF2B5EF4-FFF2-40B4-BE49-F238E27FC236}">
                <a16:creationId xmlns:a16="http://schemas.microsoft.com/office/drawing/2014/main" id="{5309B892-4714-4DC0-9A6A-8AEADC27B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t="12592" r="18675" b="9564"/>
          <a:stretch/>
        </p:blipFill>
        <p:spPr bwMode="auto">
          <a:xfrm>
            <a:off x="2872147" y="1906166"/>
            <a:ext cx="1040198" cy="9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hames Technology | FinTech Connect">
            <a:extLst>
              <a:ext uri="{FF2B5EF4-FFF2-40B4-BE49-F238E27FC236}">
                <a16:creationId xmlns:a16="http://schemas.microsoft.com/office/drawing/2014/main" id="{D50D0DC0-AC95-43AF-AD2C-D62E7B620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94"/>
          <a:stretch/>
        </p:blipFill>
        <p:spPr bwMode="auto">
          <a:xfrm>
            <a:off x="2705469" y="1192141"/>
            <a:ext cx="2459551" cy="4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BC36388-4097-4E41-8AEA-B3340595C04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29212" y="2702398"/>
            <a:ext cx="3314700" cy="5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53B99E-D7C6-4308-9193-E6BA86DA8BCB}"/>
              </a:ext>
            </a:extLst>
          </p:cNvPr>
          <p:cNvSpPr txBox="1"/>
          <p:nvPr/>
        </p:nvSpPr>
        <p:spPr>
          <a:xfrm>
            <a:off x="8267701" y="0"/>
            <a:ext cx="39668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3E1D0"/>
                </a:solidFill>
              </a:rPr>
              <a:t>#Simplified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#Regulatory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#KnowYourCustomer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#Payments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#Betting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#KnowYourBusiness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#Real-time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#Platform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#Compliance 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#Anti-MoneyLaundering 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#Seamless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#Proven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#Innovative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#FraudPrevention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#Reliable 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#Trusted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29F51-5EEB-45AA-958B-C408DED74AA5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966E5-22D2-465A-86DD-4344EA108194}"/>
              </a:ext>
            </a:extLst>
          </p:cNvPr>
          <p:cNvSpPr txBox="1"/>
          <p:nvPr/>
        </p:nvSpPr>
        <p:spPr>
          <a:xfrm>
            <a:off x="154112" y="5272950"/>
            <a:ext cx="5060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Us:</a:t>
            </a:r>
          </a:p>
          <a:p>
            <a:r>
              <a:rPr lang="en-GB" sz="2000" dirty="0">
                <a:solidFill>
                  <a:srgbClr val="608AD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www.w2globaldata.com</a:t>
            </a:r>
            <a:endParaRPr lang="en-GB" sz="2000" dirty="0">
              <a:solidFill>
                <a:srgbClr val="608A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608AD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hello@w2globaldata.com</a:t>
            </a:r>
            <a:endParaRPr lang="en-GB" sz="2000" dirty="0">
              <a:solidFill>
                <a:srgbClr val="608A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608A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@w2globaldata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51718-5947-4932-85AA-5646FBCE8A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684" y="2133707"/>
            <a:ext cx="1750017" cy="1921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6078F-7AFC-4B6A-8A04-57FAE203EB12}"/>
              </a:ext>
            </a:extLst>
          </p:cNvPr>
          <p:cNvSpPr txBox="1"/>
          <p:nvPr/>
        </p:nvSpPr>
        <p:spPr>
          <a:xfrm>
            <a:off x="154112" y="138500"/>
            <a:ext cx="814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3E1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REGTECH</a:t>
            </a:r>
            <a:r>
              <a:rPr lang="en-GB" sz="2800" b="1" dirty="0">
                <a:solidFill>
                  <a:srgbClr val="33E1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DEMAND</a:t>
            </a:r>
          </a:p>
        </p:txBody>
      </p:sp>
    </p:spTree>
    <p:extLst>
      <p:ext uri="{BB962C8B-B14F-4D97-AF65-F5344CB8AC3E}">
        <p14:creationId xmlns:p14="http://schemas.microsoft.com/office/powerpoint/2010/main" val="139716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B47AAD2FDAE4A8199B5EE2E90A2A1" ma:contentTypeVersion="13" ma:contentTypeDescription="Create a new document." ma:contentTypeScope="" ma:versionID="bc845e30c649cef0f2e4531a281190ff">
  <xsd:schema xmlns:xsd="http://www.w3.org/2001/XMLSchema" xmlns:xs="http://www.w3.org/2001/XMLSchema" xmlns:p="http://schemas.microsoft.com/office/2006/metadata/properties" xmlns:ns3="155f65bb-baa6-42da-95db-d6f0c06bf6a8" xmlns:ns4="c059b97d-0e0b-4460-a266-b0579f3b7f0e" targetNamespace="http://schemas.microsoft.com/office/2006/metadata/properties" ma:root="true" ma:fieldsID="8dcd75e385fcaba43cb8d33d88d689ec" ns3:_="" ns4:_="">
    <xsd:import namespace="155f65bb-baa6-42da-95db-d6f0c06bf6a8"/>
    <xsd:import namespace="c059b97d-0e0b-4460-a266-b0579f3b7f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f65bb-baa6-42da-95db-d6f0c06bf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9b97d-0e0b-4460-a266-b0579f3b7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CF151F-A6A4-4F6B-89EE-71F0DAB96967}">
  <ds:schemaRefs>
    <ds:schemaRef ds:uri="155f65bb-baa6-42da-95db-d6f0c06bf6a8"/>
    <ds:schemaRef ds:uri="c059b97d-0e0b-4460-a266-b0579f3b7f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3404CC-FC44-4592-B1CA-C723B71F71AC}">
  <ds:schemaRefs>
    <ds:schemaRef ds:uri="http://schemas.microsoft.com/office/2006/metadata/properties"/>
    <ds:schemaRef ds:uri="http://purl.org/dc/elements/1.1/"/>
    <ds:schemaRef ds:uri="155f65bb-baa6-42da-95db-d6f0c06bf6a8"/>
    <ds:schemaRef ds:uri="c059b97d-0e0b-4460-a266-b0579f3b7f0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F17F37-F84A-435C-BE16-19455B9AE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47142</TotalTime>
  <Words>496</Words>
  <Application>Microsoft Office PowerPoint</Application>
  <PresentationFormat>Widescreen</PresentationFormat>
  <Paragraphs>98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 Vaksdal</dc:creator>
  <cp:lastModifiedBy>James Roberts</cp:lastModifiedBy>
  <cp:revision>14</cp:revision>
  <dcterms:created xsi:type="dcterms:W3CDTF">2018-12-20T13:06:38Z</dcterms:created>
  <dcterms:modified xsi:type="dcterms:W3CDTF">2022-01-14T12:25:29Z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0x010100C4FB47AAD2FDAE4A8199B5EE2E90A2A1</vt:lpwstr>
  </property>
</Properties>
</file>